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4" r:id="rId3"/>
    <p:sldId id="266" r:id="rId4"/>
    <p:sldId id="280" r:id="rId5"/>
    <p:sldId id="258" r:id="rId6"/>
    <p:sldId id="263" r:id="rId7"/>
    <p:sldId id="267" r:id="rId8"/>
    <p:sldId id="277" r:id="rId9"/>
    <p:sldId id="264" r:id="rId10"/>
    <p:sldId id="265" r:id="rId11"/>
    <p:sldId id="285" r:id="rId12"/>
    <p:sldId id="287" r:id="rId13"/>
    <p:sldId id="288" r:id="rId14"/>
    <p:sldId id="292" r:id="rId15"/>
    <p:sldId id="290" r:id="rId16"/>
    <p:sldId id="291" r:id="rId17"/>
    <p:sldId id="289" r:id="rId18"/>
    <p:sldId id="293" r:id="rId19"/>
    <p:sldId id="282" r:id="rId20"/>
    <p:sldId id="294" r:id="rId21"/>
    <p:sldId id="295" r:id="rId22"/>
  </p:sldIdLst>
  <p:sldSz cx="12192000" cy="6858000"/>
  <p:notesSz cx="6858000" cy="9144000"/>
  <p:defaultTextStyle>
    <a:defPPr>
      <a:defRPr lang="en-P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D5F3F93-B0A6-7722-6B1D-B77FC52B9EA9}" v="436" dt="2024-03-10T00:33:19.30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andrashekaran, Maya" userId="S::mchandrashekaran@smu.edu::4fdca66b-3649-493f-87bd-3ec4f69f8204" providerId="AD" clId="Web-{7D5F3F93-B0A6-7722-6B1D-B77FC52B9EA9}"/>
    <pc:docChg chg="modSld">
      <pc:chgData name="Chandrashekaran, Maya" userId="S::mchandrashekaran@smu.edu::4fdca66b-3649-493f-87bd-3ec4f69f8204" providerId="AD" clId="Web-{7D5F3F93-B0A6-7722-6B1D-B77FC52B9EA9}" dt="2024-03-10T00:33:19.309" v="433" actId="20577"/>
      <pc:docMkLst>
        <pc:docMk/>
      </pc:docMkLst>
      <pc:sldChg chg="modSp">
        <pc:chgData name="Chandrashekaran, Maya" userId="S::mchandrashekaran@smu.edu::4fdca66b-3649-493f-87bd-3ec4f69f8204" providerId="AD" clId="Web-{7D5F3F93-B0A6-7722-6B1D-B77FC52B9EA9}" dt="2024-03-10T00:32:28.698" v="428" actId="20577"/>
        <pc:sldMkLst>
          <pc:docMk/>
          <pc:sldMk cId="2428160813" sldId="282"/>
        </pc:sldMkLst>
        <pc:spChg chg="mod">
          <ac:chgData name="Chandrashekaran, Maya" userId="S::mchandrashekaran@smu.edu::4fdca66b-3649-493f-87bd-3ec4f69f8204" providerId="AD" clId="Web-{7D5F3F93-B0A6-7722-6B1D-B77FC52B9EA9}" dt="2024-03-10T00:32:28.698" v="428" actId="20577"/>
          <ac:spMkLst>
            <pc:docMk/>
            <pc:sldMk cId="2428160813" sldId="282"/>
            <ac:spMk id="3" creationId="{5BA30623-EE2D-A90D-3FEF-8EA6DC8BC017}"/>
          </ac:spMkLst>
        </pc:spChg>
      </pc:sldChg>
      <pc:sldChg chg="modSp">
        <pc:chgData name="Chandrashekaran, Maya" userId="S::mchandrashekaran@smu.edu::4fdca66b-3649-493f-87bd-3ec4f69f8204" providerId="AD" clId="Web-{7D5F3F93-B0A6-7722-6B1D-B77FC52B9EA9}" dt="2024-03-10T00:33:19.309" v="433" actId="20577"/>
        <pc:sldMkLst>
          <pc:docMk/>
          <pc:sldMk cId="1651262450" sldId="295"/>
        </pc:sldMkLst>
        <pc:spChg chg="mod">
          <ac:chgData name="Chandrashekaran, Maya" userId="S::mchandrashekaran@smu.edu::4fdca66b-3649-493f-87bd-3ec4f69f8204" providerId="AD" clId="Web-{7D5F3F93-B0A6-7722-6B1D-B77FC52B9EA9}" dt="2024-03-10T00:33:19.309" v="433" actId="20577"/>
          <ac:spMkLst>
            <pc:docMk/>
            <pc:sldMk cId="1651262450" sldId="295"/>
            <ac:spMk id="3" creationId="{3436B05D-3046-7949-F88B-DFC6232B65E7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45784E-262A-D2F0-878C-6BE50C73D4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FB2BF0-BD37-D4A5-70B3-7D5F616CC6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4FD79E-6F53-E2C7-1645-C28EFE625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5532AC-20CC-0764-D617-17C5FEC9E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3FAC72-B227-2548-43E6-39B7239DF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1098477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64178E-C150-30B0-3E84-C2633A296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FAB016-B162-30E4-FE47-E517E958E0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AA695-6C17-4BDB-6192-47B5A2287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32635-B1C2-B2B1-7686-2761D36B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958AE-6988-3A67-4309-6B72A1EF0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2225017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13EA4A-B7FA-24B1-2C5F-8F24E8EE94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D9B98C-03F8-42AD-B116-987DAC98B4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EFBB2-77FF-C005-1B50-437BAC59C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3F0D7-C7D6-0889-519F-C246F23CC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A24BD-00D3-0126-0ABC-FDE02D6BF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1355786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8EFFAB-B67B-412A-D823-2192FAB20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8F7EC-0E74-2089-CD65-18E50116D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BA8C79-0F67-41DF-18A0-A46D2EFA4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2A6C4-488F-8DB0-752F-467208EF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359B97-EBBF-22F1-7089-DB731F0E6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3448624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F250B-ABB9-F5C2-D59A-2B318DA84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C97A21-34AD-9444-0DC3-ADAAC9E52B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EF3D-979F-B685-B1DC-8AB21624B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61132-C349-BF11-A734-8D38EC8BF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ECC479-0A99-3E79-37C4-FCC712709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3024480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A7884-D7AC-EAC2-0D37-044668033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44778-91E4-530C-06BF-EC0A5CC0E7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B20FE8-C44F-4434-4DFB-F87128D623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885BD2-15F5-9447-F544-E6DDF9C81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02E960-11A6-9D3D-7568-0C249F72B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2FE6B4-41DC-CDA6-9B36-5B1B85136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9381635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2CBB2-AE6C-2281-CDBA-EAB792058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DD6F58-1764-8DF0-0C25-FFB6C537A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352975-073A-D276-8A19-2C1B08CBCA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FF3D69-88C4-0F68-4BB3-FB4A87F575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757CAF-1973-CD76-47E1-9CDA8AED18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BB17A9-676E-7D64-ACE1-F38E7D9D38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CCA661F-CA48-CE95-E779-65FAA7744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E2E82D-5779-F15F-C841-AC8ABE5CF5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3964848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0D9C2-4CAD-B942-D913-65EDA5DB2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302986-DECB-349C-71EF-8FD61B4D2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4B9851-97E5-3014-F72E-B84EDAE0D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9ADBF9-0F8B-7398-5F4B-E4AD34556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717277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CEA3F2-46C5-B23E-BFF1-FCF84E30F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04EB80-1356-8A7F-A0F4-F3FD11BE8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1761BD-3421-5483-5617-B02DEB41D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3854834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DC3A6-24E8-1D11-CA76-DBAEA8DDD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1D022-193B-4D9A-FBBB-6A19F87F94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4261D4-06E3-BD12-BE78-025D73848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45618B-7ED5-208F-800C-1C3504AEB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E790A3-EF4E-7AE0-2A0A-3CA677CA8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839BA0-1C6F-55D4-8907-64FC929DA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1548700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C13B8-04EC-E1E3-F593-920CA1A5F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4BFF46-3B8B-1CC7-E68A-1BC127BBF5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AB8496-603E-019B-5618-65CE0913B1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942903-405E-E528-6B05-8242ED2860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1CE63A-9BF9-0494-4F5B-6ECF28DF2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B94EAC-4B0D-8B0F-FB38-875F499C5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9396071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3FF3A6-FD84-5C74-857D-D55112143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BBB70-7E0F-2B7F-1956-16BA48502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9A6C3-8689-9FB6-BD49-5C2793CFA3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CAF8C-F88E-CF4E-94D3-1FB3B81B2971}" type="datetimeFigureOut">
              <a:rPr lang="en-PA" smtClean="0"/>
              <a:t>03/09/2024</a:t>
            </a:fld>
            <a:endParaRPr lang="en-P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20350-C897-FA62-15A7-E11E4D8248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760C3-C45D-4B7F-010B-448166D6E3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10F9B2-C277-574A-BC98-AC0FC4D706F6}" type="slidenum">
              <a:rPr lang="en-PA" smtClean="0"/>
              <a:t>‹#›</a:t>
            </a:fld>
            <a:endParaRPr lang="en-PA"/>
          </a:p>
        </p:txBody>
      </p:sp>
    </p:spTree>
    <p:extLst>
      <p:ext uri="{BB962C8B-B14F-4D97-AF65-F5344CB8AC3E}">
        <p14:creationId xmlns:p14="http://schemas.microsoft.com/office/powerpoint/2010/main" val="2299657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mailto:Jnavarro@smu.edu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mchandrashekaran@smu.edu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smu365-my.sharepoint.com/:v:/r/personal/jimenan_smu_edu/Documents/Attachments/Beers%26Breweries.mp4?csf=1&amp;web=1&amp;e=5RrXNv&amp;nav=eyJyZWZlcnJhbEluZm8iOnsicmVmZXJyYWxBcHAiOiJTdHJlYW1XZWJBcHAiLCJyZWZlcnJhbFZpZXciOiJTaGFyZURpYWxvZy1MaW5rIiwicmVmZXJyYWxBcHBQbGF0Zm9ybSI6IldlYiIsInJlZmVycmFsTW9kZSI6InZpZXcifX0%3D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Close-up of beer tasting flight">
            <a:extLst>
              <a:ext uri="{FF2B5EF4-FFF2-40B4-BE49-F238E27FC236}">
                <a16:creationId xmlns:a16="http://schemas.microsoft.com/office/drawing/2014/main" id="{B79B9AD6-0012-93F7-9DBC-C3F5724C1A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10" t="3063" r="10302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F3B45F-223B-B813-BA29-F473B0AE98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8169" y="1514931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PA" sz="7200" b="1">
                <a:solidFill>
                  <a:schemeClr val="bg1"/>
                </a:solidFill>
              </a:rPr>
              <a:t>Study: </a:t>
            </a:r>
            <a:br>
              <a:rPr lang="en-PA" sz="7200" b="1">
                <a:solidFill>
                  <a:schemeClr val="bg1"/>
                </a:solidFill>
              </a:rPr>
            </a:br>
            <a:r>
              <a:rPr lang="en-PA" sz="7200" b="1">
                <a:solidFill>
                  <a:schemeClr val="bg1"/>
                </a:solidFill>
              </a:rPr>
              <a:t>Beers &amp; Breweries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DE75D8-4686-2E85-F0B9-2ADDCD178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6247" y="4719065"/>
            <a:ext cx="4023359" cy="1208141"/>
          </a:xfrm>
        </p:spPr>
        <p:txBody>
          <a:bodyPr>
            <a:normAutofit/>
          </a:bodyPr>
          <a:lstStyle/>
          <a:p>
            <a:pPr algn="l">
              <a:spcBef>
                <a:spcPts val="0"/>
              </a:spcBef>
            </a:pPr>
            <a:r>
              <a:rPr lang="en-US" sz="2800">
                <a:solidFill>
                  <a:schemeClr val="bg1"/>
                </a:solidFill>
              </a:rPr>
              <a:t>Jimena Navarro</a:t>
            </a:r>
            <a:endParaRPr lang="en-PA" sz="2800">
              <a:solidFill>
                <a:schemeClr val="bg1"/>
              </a:solidFill>
            </a:endParaRPr>
          </a:p>
          <a:p>
            <a:pPr algn="l">
              <a:spcBef>
                <a:spcPts val="0"/>
              </a:spcBef>
            </a:pPr>
            <a:r>
              <a:rPr lang="en-US" sz="2800">
                <a:solidFill>
                  <a:schemeClr val="bg1"/>
                </a:solidFill>
              </a:rPr>
              <a:t>Maya Chandrashekaran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27186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Close-up of beer tasting flight">
            <a:extLst>
              <a:ext uri="{FF2B5EF4-FFF2-40B4-BE49-F238E27FC236}">
                <a16:creationId xmlns:a16="http://schemas.microsoft.com/office/drawing/2014/main" id="{B79B9AD6-0012-93F7-9DBC-C3F5724C1A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96411"/>
            <a:ext cx="12191980" cy="685671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5DA7FD6-7CB2-B05C-B76D-5B3E3AE3645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909733" y="-1281"/>
            <a:ext cx="6282267" cy="68579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D04B7989-78E5-4277-EB52-3D78A44A5474}"/>
              </a:ext>
            </a:extLst>
          </p:cNvPr>
          <p:cNvSpPr txBox="1">
            <a:spLocks/>
          </p:cNvSpPr>
          <p:nvPr/>
        </p:nvSpPr>
        <p:spPr>
          <a:xfrm>
            <a:off x="6096000" y="96411"/>
            <a:ext cx="6094476" cy="1208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2800" b="1"/>
              <a:t>Relationship of ABV &amp; IBU</a:t>
            </a:r>
            <a:endParaRPr lang="en-PA" sz="2800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08F610-6E38-9D88-C46D-F4F1E8790384}"/>
              </a:ext>
            </a:extLst>
          </p:cNvPr>
          <p:cNvSpPr txBox="1"/>
          <p:nvPr/>
        </p:nvSpPr>
        <p:spPr>
          <a:xfrm>
            <a:off x="5962811" y="4914930"/>
            <a:ext cx="5812306" cy="18466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0" i="0">
                <a:effectLst/>
                <a:latin typeface="Calibri"/>
                <a:cs typeface="Calibri"/>
              </a:rPr>
              <a:t>There's a modest positive link between the two variables: beers with higher alcohol content tend to have slightly higher bitterness</a:t>
            </a:r>
            <a:r>
              <a:rPr lang="en-US" sz="1600">
                <a:latin typeface="Calibri"/>
                <a:cs typeface="Calibri"/>
              </a:rPr>
              <a:t>.</a:t>
            </a:r>
            <a:endParaRPr lang="en-US" sz="1600">
              <a:latin typeface="Calibri"/>
              <a:ea typeface="Calibri"/>
              <a:cs typeface="Calibri"/>
            </a:endParaRPr>
          </a:p>
          <a:p>
            <a:endParaRPr lang="en-US" sz="1600">
              <a:latin typeface="Calibri"/>
              <a:ea typeface="Calibri"/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latin typeface="Calibri"/>
                <a:cs typeface="Calibri"/>
              </a:rPr>
              <a:t>Wide </a:t>
            </a:r>
            <a:r>
              <a:rPr lang="en-US" sz="1600" b="0" i="0">
                <a:effectLst/>
                <a:latin typeface="Calibri"/>
                <a:cs typeface="Calibri"/>
              </a:rPr>
              <a:t>scatter of data points </a:t>
            </a:r>
            <a:r>
              <a:rPr lang="en-US" sz="1600">
                <a:latin typeface="Calibri"/>
                <a:cs typeface="Calibri"/>
              </a:rPr>
              <a:t>around the trend line suggest that this positive association is weak. No patterns related to regions.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>
              <a:latin typeface="Calibri"/>
              <a:ea typeface="Calibri"/>
              <a:cs typeface="Calibri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741D86-2D31-0E4C-7874-D6B4729DD3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476" y="792946"/>
            <a:ext cx="5987142" cy="3917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621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beer tasting flight">
            <a:extLst>
              <a:ext uri="{FF2B5EF4-FFF2-40B4-BE49-F238E27FC236}">
                <a16:creationId xmlns:a16="http://schemas.microsoft.com/office/drawing/2014/main" id="{0E18EDEC-7BA8-4788-872E-8D4C668D2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16BB022-6C7C-C260-D0F6-BC0EBC90726D}"/>
              </a:ext>
            </a:extLst>
          </p:cNvPr>
          <p:cNvSpPr/>
          <p:nvPr/>
        </p:nvSpPr>
        <p:spPr>
          <a:xfrm>
            <a:off x="1078325" y="174812"/>
            <a:ext cx="10601405" cy="6508375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D82AA-6907-06D2-976D-A2542B46D18A}"/>
              </a:ext>
            </a:extLst>
          </p:cNvPr>
          <p:cNvSpPr txBox="1"/>
          <p:nvPr/>
        </p:nvSpPr>
        <p:spPr>
          <a:xfrm>
            <a:off x="2466574" y="353466"/>
            <a:ext cx="7676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Using knn to explore relationship of ABV &amp; IBU between IPA and other Ales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E6315F-9A4F-A494-F3E9-5D0F0855EA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296" y="886271"/>
            <a:ext cx="7772400" cy="5085456"/>
          </a:xfrm>
          <a:prstGeom prst="rect">
            <a:avLst/>
          </a:prstGeom>
          <a:ln>
            <a:solidFill>
              <a:schemeClr val="accent4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5A623A-7413-2797-D35A-88BA6DC6CE8A}"/>
              </a:ext>
            </a:extLst>
          </p:cNvPr>
          <p:cNvSpPr txBox="1"/>
          <p:nvPr/>
        </p:nvSpPr>
        <p:spPr>
          <a:xfrm>
            <a:off x="9192667" y="2151529"/>
            <a:ext cx="215665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/>
              <a:t>Scatterplot split by regions</a:t>
            </a:r>
          </a:p>
          <a:p>
            <a:pPr marL="285750" indent="-285750">
              <a:buFontTx/>
              <a:buChar char="-"/>
            </a:pPr>
            <a:r>
              <a:rPr lang="en-US"/>
              <a:t>Using 5 nearest neighbors to predict if beer is Ale or IPA based on ABV &amp; IBU values</a:t>
            </a:r>
          </a:p>
          <a:p>
            <a:pPr marL="285750" indent="-285750">
              <a:buFontTx/>
              <a:buChar char="-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07939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beer tasting flight">
            <a:extLst>
              <a:ext uri="{FF2B5EF4-FFF2-40B4-BE49-F238E27FC236}">
                <a16:creationId xmlns:a16="http://schemas.microsoft.com/office/drawing/2014/main" id="{0E18EDEC-7BA8-4788-872E-8D4C668D2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D82AA-6907-06D2-976D-A2542B46D18A}"/>
              </a:ext>
            </a:extLst>
          </p:cNvPr>
          <p:cNvSpPr txBox="1"/>
          <p:nvPr/>
        </p:nvSpPr>
        <p:spPr>
          <a:xfrm>
            <a:off x="122944" y="130629"/>
            <a:ext cx="7676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Using knn to explore relationship of ABV &amp; IBU between IPA and other Ales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3D92807-4A0B-BB5D-5FD8-0BAD2EA5B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32816"/>
              </p:ext>
            </p:extLst>
          </p:nvPr>
        </p:nvGraphicFramePr>
        <p:xfrm>
          <a:off x="3637963" y="876167"/>
          <a:ext cx="4476375" cy="206594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656336">
                  <a:extLst>
                    <a:ext uri="{9D8B030D-6E8A-4147-A177-3AD203B41FA5}">
                      <a16:colId xmlns:a16="http://schemas.microsoft.com/office/drawing/2014/main" val="2002354449"/>
                    </a:ext>
                  </a:extLst>
                </a:gridCol>
                <a:gridCol w="1327914">
                  <a:extLst>
                    <a:ext uri="{9D8B030D-6E8A-4147-A177-3AD203B41FA5}">
                      <a16:colId xmlns:a16="http://schemas.microsoft.com/office/drawing/2014/main" val="1456394517"/>
                    </a:ext>
                  </a:extLst>
                </a:gridCol>
                <a:gridCol w="1492125">
                  <a:extLst>
                    <a:ext uri="{9D8B030D-6E8A-4147-A177-3AD203B41FA5}">
                      <a16:colId xmlns:a16="http://schemas.microsoft.com/office/drawing/2014/main" val="3404935929"/>
                    </a:ext>
                  </a:extLst>
                </a:gridCol>
              </a:tblGrid>
              <a:tr h="479044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Classifications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Ale</a:t>
                      </a:r>
                    </a:p>
                    <a:p>
                      <a:pPr algn="ctr"/>
                      <a:r>
                        <a:rPr lang="en-US"/>
                        <a:t>(actual)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IPA</a:t>
                      </a:r>
                    </a:p>
                    <a:p>
                      <a:pPr algn="ctr"/>
                      <a:r>
                        <a:rPr lang="en-US"/>
                        <a:t>(actual)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03452"/>
                  </a:ext>
                </a:extLst>
              </a:tr>
              <a:tr h="71293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Ale</a:t>
                      </a:r>
                    </a:p>
                    <a:p>
                      <a:pPr algn="ctr"/>
                      <a:r>
                        <a:rPr lang="en-US"/>
                        <a:t>(predicted)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258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7077221"/>
                  </a:ext>
                </a:extLst>
              </a:tr>
              <a:tr h="71293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IPA</a:t>
                      </a:r>
                    </a:p>
                    <a:p>
                      <a:pPr algn="ctr"/>
                      <a:r>
                        <a:rPr lang="en-US"/>
                        <a:t>(predicted)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146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3629045"/>
                  </a:ext>
                </a:extLst>
              </a:tr>
            </a:tbl>
          </a:graphicData>
        </a:graphic>
      </p:graphicFrame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5AEDAA5-2695-899C-D8FC-6209858D273E}"/>
              </a:ext>
            </a:extLst>
          </p:cNvPr>
          <p:cNvSpPr/>
          <p:nvPr/>
        </p:nvSpPr>
        <p:spPr>
          <a:xfrm>
            <a:off x="1096681" y="3051608"/>
            <a:ext cx="9558938" cy="3748762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F2725E-096C-02A2-557C-DD88FDF66B3F}"/>
              </a:ext>
            </a:extLst>
          </p:cNvPr>
          <p:cNvSpPr txBox="1"/>
          <p:nvPr/>
        </p:nvSpPr>
        <p:spPr>
          <a:xfrm>
            <a:off x="1536381" y="3274134"/>
            <a:ext cx="873717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/>
              <a:t>Accuracy – 87.8% - General measure of model performance</a:t>
            </a:r>
            <a:br>
              <a:rPr lang="en-US" sz="1600"/>
            </a:br>
            <a:r>
              <a:rPr lang="en-US" sz="1600"/>
              <a:t>Of all the instances, how many were correctly classified?</a:t>
            </a:r>
          </a:p>
          <a:p>
            <a:pPr marL="342900" indent="-342900">
              <a:buFont typeface="+mj-lt"/>
              <a:buAutoNum type="arabicPeriod"/>
            </a:pPr>
            <a:endParaRPr lang="en-US" sz="1600"/>
          </a:p>
          <a:p>
            <a:pPr marL="342900" indent="-342900">
              <a:buFont typeface="+mj-lt"/>
              <a:buAutoNum type="arabicPeriod"/>
            </a:pPr>
            <a:r>
              <a:rPr lang="en-US" sz="1600"/>
              <a:t>Precision – 88% - proportion of true positives </a:t>
            </a:r>
            <a:br>
              <a:rPr lang="en-US" sz="1600"/>
            </a:br>
            <a:r>
              <a:rPr lang="en-US" sz="1600"/>
              <a:t>Of all the instances predicted as positive, how many are actually positive?</a:t>
            </a:r>
          </a:p>
          <a:p>
            <a:endParaRPr lang="en-US" sz="1600"/>
          </a:p>
          <a:p>
            <a:pPr marL="342900" indent="-342900">
              <a:buAutoNum type="arabicPeriod" startAt="3"/>
            </a:pPr>
            <a:r>
              <a:rPr lang="en-US" sz="1600"/>
              <a:t>Sensitivity/ Recall  – 92.8% - ability to correctly identify positive cases</a:t>
            </a:r>
            <a:br>
              <a:rPr lang="en-US" sz="1600"/>
            </a:br>
            <a:r>
              <a:rPr lang="en-US" sz="1600"/>
              <a:t>Of all the actual positives, how many were correctly tagged as positive?</a:t>
            </a:r>
          </a:p>
          <a:p>
            <a:pPr marL="342900" indent="-342900">
              <a:buAutoNum type="arabicPeriod" startAt="3"/>
            </a:pPr>
            <a:endParaRPr lang="en-US" sz="1600"/>
          </a:p>
          <a:p>
            <a:pPr marL="342900" indent="-342900">
              <a:buFontTx/>
              <a:buAutoNum type="arabicPeriod" startAt="3"/>
            </a:pPr>
            <a:r>
              <a:rPr lang="en-US" sz="1600"/>
              <a:t>Specificity – 80.2% - ability to correctly identify negative cases</a:t>
            </a:r>
            <a:br>
              <a:rPr lang="en-US" sz="1600"/>
            </a:br>
            <a:r>
              <a:rPr lang="en-US" sz="1600"/>
              <a:t>Of all the actual negative cases, how many were correctly classified as negative</a:t>
            </a:r>
            <a:br>
              <a:rPr lang="en-US" sz="1600"/>
            </a:br>
            <a:endParaRPr lang="en-US" sz="1600"/>
          </a:p>
          <a:p>
            <a:pPr marL="342900" indent="-342900">
              <a:buFontTx/>
              <a:buAutoNum type="arabicPeriod" startAt="3"/>
            </a:pPr>
            <a:r>
              <a:rPr lang="en-US" sz="1600"/>
              <a:t>F1 – Score – 90.2% - harmonic mean of precision and recall.</a:t>
            </a:r>
            <a:br>
              <a:rPr lang="en-US" sz="1600"/>
            </a:br>
            <a:endParaRPr lang="en-US" sz="1600"/>
          </a:p>
          <a:p>
            <a:endParaRPr lang="en-US" sz="1600"/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578826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beer tasting flight">
            <a:extLst>
              <a:ext uri="{FF2B5EF4-FFF2-40B4-BE49-F238E27FC236}">
                <a16:creationId xmlns:a16="http://schemas.microsoft.com/office/drawing/2014/main" id="{0E18EDEC-7BA8-4788-872E-8D4C668D2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D82AA-6907-06D2-976D-A2542B46D18A}"/>
              </a:ext>
            </a:extLst>
          </p:cNvPr>
          <p:cNvSpPr txBox="1"/>
          <p:nvPr/>
        </p:nvSpPr>
        <p:spPr>
          <a:xfrm>
            <a:off x="122944" y="130629"/>
            <a:ext cx="8552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Using naïve bayes to explore relationship of ABV &amp; IBU between IPA and other Ales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3D92807-4A0B-BB5D-5FD8-0BAD2EA5B7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82890"/>
              </p:ext>
            </p:extLst>
          </p:nvPr>
        </p:nvGraphicFramePr>
        <p:xfrm>
          <a:off x="3637963" y="876167"/>
          <a:ext cx="4476375" cy="206594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656336">
                  <a:extLst>
                    <a:ext uri="{9D8B030D-6E8A-4147-A177-3AD203B41FA5}">
                      <a16:colId xmlns:a16="http://schemas.microsoft.com/office/drawing/2014/main" val="2002354449"/>
                    </a:ext>
                  </a:extLst>
                </a:gridCol>
                <a:gridCol w="1327914">
                  <a:extLst>
                    <a:ext uri="{9D8B030D-6E8A-4147-A177-3AD203B41FA5}">
                      <a16:colId xmlns:a16="http://schemas.microsoft.com/office/drawing/2014/main" val="1456394517"/>
                    </a:ext>
                  </a:extLst>
                </a:gridCol>
                <a:gridCol w="1492125">
                  <a:extLst>
                    <a:ext uri="{9D8B030D-6E8A-4147-A177-3AD203B41FA5}">
                      <a16:colId xmlns:a16="http://schemas.microsoft.com/office/drawing/2014/main" val="3404935929"/>
                    </a:ext>
                  </a:extLst>
                </a:gridCol>
              </a:tblGrid>
              <a:tr h="479044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Classifications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Ale</a:t>
                      </a:r>
                    </a:p>
                    <a:p>
                      <a:pPr algn="ctr"/>
                      <a:r>
                        <a:rPr lang="en-US"/>
                        <a:t>(actual)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IPA</a:t>
                      </a:r>
                    </a:p>
                    <a:p>
                      <a:pPr algn="ctr"/>
                      <a:r>
                        <a:rPr lang="en-US"/>
                        <a:t>(actual)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03452"/>
                  </a:ext>
                </a:extLst>
              </a:tr>
              <a:tr h="71293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Ale</a:t>
                      </a:r>
                    </a:p>
                    <a:p>
                      <a:pPr algn="ctr"/>
                      <a:r>
                        <a:rPr lang="en-US"/>
                        <a:t>(predicted)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243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7077221"/>
                  </a:ext>
                </a:extLst>
              </a:tr>
              <a:tr h="71293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IPA</a:t>
                      </a:r>
                    </a:p>
                    <a:p>
                      <a:pPr algn="ctr"/>
                      <a:r>
                        <a:rPr lang="en-US"/>
                        <a:t>(predicted)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35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148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3629045"/>
                  </a:ext>
                </a:extLst>
              </a:tr>
            </a:tbl>
          </a:graphicData>
        </a:graphic>
      </p:graphicFrame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5AEDAA5-2695-899C-D8FC-6209858D273E}"/>
              </a:ext>
            </a:extLst>
          </p:cNvPr>
          <p:cNvSpPr/>
          <p:nvPr/>
        </p:nvSpPr>
        <p:spPr>
          <a:xfrm>
            <a:off x="1096681" y="3051608"/>
            <a:ext cx="9253712" cy="3748762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F2725E-096C-02A2-557C-DD88FDF66B3F}"/>
              </a:ext>
            </a:extLst>
          </p:cNvPr>
          <p:cNvSpPr txBox="1"/>
          <p:nvPr/>
        </p:nvSpPr>
        <p:spPr>
          <a:xfrm>
            <a:off x="1536381" y="3274134"/>
            <a:ext cx="873717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/>
              <a:t>Accuracy – 85% - General measure of model performance</a:t>
            </a:r>
            <a:br>
              <a:rPr lang="en-US" sz="1600"/>
            </a:br>
            <a:r>
              <a:rPr lang="en-US" sz="1600"/>
              <a:t>Of all the instances, how many were correctly classified?</a:t>
            </a:r>
          </a:p>
          <a:p>
            <a:pPr marL="342900" indent="-342900">
              <a:buFont typeface="+mj-lt"/>
              <a:buAutoNum type="arabicPeriod"/>
            </a:pPr>
            <a:endParaRPr lang="en-US" sz="1600"/>
          </a:p>
          <a:p>
            <a:pPr marL="342900" indent="-342900">
              <a:buFont typeface="+mj-lt"/>
              <a:buAutoNum type="arabicPeriod"/>
            </a:pPr>
            <a:r>
              <a:rPr lang="en-US" sz="1600"/>
              <a:t>Precision – 87.8% - proportion of true positives </a:t>
            </a:r>
            <a:br>
              <a:rPr lang="en-US" sz="1600"/>
            </a:br>
            <a:r>
              <a:rPr lang="en-US" sz="1600"/>
              <a:t>Of all the instances predicted as positive, how many are actually positive?</a:t>
            </a:r>
          </a:p>
          <a:p>
            <a:endParaRPr lang="en-US" sz="1600"/>
          </a:p>
          <a:p>
            <a:pPr marL="342900" indent="-342900">
              <a:buAutoNum type="arabicPeriod" startAt="3"/>
            </a:pPr>
            <a:r>
              <a:rPr lang="en-US" sz="1600"/>
              <a:t>Sensitivity/ Recall  – 87.4% - ability to correctly identify positive cases</a:t>
            </a:r>
            <a:br>
              <a:rPr lang="en-US" sz="1600"/>
            </a:br>
            <a:r>
              <a:rPr lang="en-US" sz="1600"/>
              <a:t>Of all the actual positives, how many were correctly tagged as positive?</a:t>
            </a:r>
          </a:p>
          <a:p>
            <a:pPr marL="342900" indent="-342900">
              <a:buAutoNum type="arabicPeriod" startAt="3"/>
            </a:pPr>
            <a:endParaRPr lang="en-US" sz="1600"/>
          </a:p>
          <a:p>
            <a:pPr marL="342900" indent="-342900">
              <a:buFontTx/>
              <a:buAutoNum type="arabicPeriod" startAt="3"/>
            </a:pPr>
            <a:r>
              <a:rPr lang="en-US" sz="1600"/>
              <a:t>Specificity – 81.3% - ability to correctly identify negative cases</a:t>
            </a:r>
            <a:br>
              <a:rPr lang="en-US" sz="1600"/>
            </a:br>
            <a:r>
              <a:rPr lang="en-US" sz="1600"/>
              <a:t>Of all the actual negative cases, how many were correctly classified as negative</a:t>
            </a:r>
            <a:br>
              <a:rPr lang="en-US" sz="1600"/>
            </a:br>
            <a:endParaRPr lang="en-US" sz="1600"/>
          </a:p>
          <a:p>
            <a:pPr marL="342900" indent="-342900">
              <a:buFontTx/>
              <a:buAutoNum type="arabicPeriod" startAt="3"/>
            </a:pPr>
            <a:r>
              <a:rPr lang="en-US" sz="1600"/>
              <a:t>F1 – Score – 87.6% - harmonic mean of precision and recall.</a:t>
            </a:r>
            <a:br>
              <a:rPr lang="en-US" sz="1600"/>
            </a:br>
            <a:endParaRPr lang="en-US" sz="1600"/>
          </a:p>
          <a:p>
            <a:endParaRPr lang="en-US" sz="1600"/>
          </a:p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514414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beer tasting flight">
            <a:extLst>
              <a:ext uri="{FF2B5EF4-FFF2-40B4-BE49-F238E27FC236}">
                <a16:creationId xmlns:a16="http://schemas.microsoft.com/office/drawing/2014/main" id="{0E18EDEC-7BA8-4788-872E-8D4C668D2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-1504" y="215153"/>
            <a:ext cx="12191980" cy="685671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D82AA-6907-06D2-976D-A2542B46D18A}"/>
              </a:ext>
            </a:extLst>
          </p:cNvPr>
          <p:cNvSpPr txBox="1"/>
          <p:nvPr/>
        </p:nvSpPr>
        <p:spPr>
          <a:xfrm>
            <a:off x="122944" y="130629"/>
            <a:ext cx="8552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Comparison of models -  naïve Bayes and knn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8142DAF-CDA5-ECDD-0EA1-DA7FBFA099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6407883"/>
              </p:ext>
            </p:extLst>
          </p:nvPr>
        </p:nvGraphicFramePr>
        <p:xfrm>
          <a:off x="450798" y="810666"/>
          <a:ext cx="6155565" cy="2065944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708249">
                  <a:extLst>
                    <a:ext uri="{9D8B030D-6E8A-4147-A177-3AD203B41FA5}">
                      <a16:colId xmlns:a16="http://schemas.microsoft.com/office/drawing/2014/main" val="2002354449"/>
                    </a:ext>
                  </a:extLst>
                </a:gridCol>
                <a:gridCol w="1369534">
                  <a:extLst>
                    <a:ext uri="{9D8B030D-6E8A-4147-A177-3AD203B41FA5}">
                      <a16:colId xmlns:a16="http://schemas.microsoft.com/office/drawing/2014/main" val="1456394517"/>
                    </a:ext>
                  </a:extLst>
                </a:gridCol>
                <a:gridCol w="1538891">
                  <a:extLst>
                    <a:ext uri="{9D8B030D-6E8A-4147-A177-3AD203B41FA5}">
                      <a16:colId xmlns:a16="http://schemas.microsoft.com/office/drawing/2014/main" val="3404935929"/>
                    </a:ext>
                  </a:extLst>
                </a:gridCol>
                <a:gridCol w="1538891">
                  <a:extLst>
                    <a:ext uri="{9D8B030D-6E8A-4147-A177-3AD203B41FA5}">
                      <a16:colId xmlns:a16="http://schemas.microsoft.com/office/drawing/2014/main" val="715204686"/>
                    </a:ext>
                  </a:extLst>
                </a:gridCol>
              </a:tblGrid>
              <a:tr h="479044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Classification</a:t>
                      </a:r>
                    </a:p>
                    <a:p>
                      <a:pPr algn="ctr"/>
                      <a:r>
                        <a:rPr lang="en-US"/>
                        <a:t>Models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Sensitivity/</a:t>
                      </a:r>
                    </a:p>
                    <a:p>
                      <a:pPr algn="ctr"/>
                      <a:r>
                        <a:rPr lang="en-US"/>
                        <a:t>Recall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F1-Score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8703452"/>
                  </a:ext>
                </a:extLst>
              </a:tr>
              <a:tr h="71293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knn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92.8%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90.2%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57077221"/>
                  </a:ext>
                </a:extLst>
              </a:tr>
              <a:tr h="712932"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naïve bayes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/>
                        <a:t>87.8%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87.4%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/>
                        <a:t>87.6%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3629045"/>
                  </a:ext>
                </a:extLst>
              </a:tr>
            </a:tbl>
          </a:graphicData>
        </a:graphic>
      </p:graphicFrame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CC50DE6-F852-15FE-FD28-953C176D3297}"/>
              </a:ext>
            </a:extLst>
          </p:cNvPr>
          <p:cNvSpPr/>
          <p:nvPr/>
        </p:nvSpPr>
        <p:spPr>
          <a:xfrm>
            <a:off x="491780" y="3091763"/>
            <a:ext cx="6069845" cy="331461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EE4E18-89C8-DF73-9471-13F23F4A833D}"/>
              </a:ext>
            </a:extLst>
          </p:cNvPr>
          <p:cNvSpPr txBox="1"/>
          <p:nvPr/>
        </p:nvSpPr>
        <p:spPr>
          <a:xfrm>
            <a:off x="867870" y="3471797"/>
            <a:ext cx="504115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/>
              <a:t>Precision - proportion of true positives </a:t>
            </a:r>
            <a:br>
              <a:rPr lang="en-US" sz="1600"/>
            </a:br>
            <a:r>
              <a:rPr lang="en-US" sz="1600"/>
              <a:t>Of all the instances predicted as positive, how many are actually positive?</a:t>
            </a:r>
          </a:p>
          <a:p>
            <a:pPr marL="342900" indent="-342900">
              <a:buFont typeface="+mj-lt"/>
              <a:buAutoNum type="arabicPeriod"/>
            </a:pPr>
            <a:endParaRPr lang="en-US" sz="1600"/>
          </a:p>
          <a:p>
            <a:pPr marL="342900" indent="-342900">
              <a:buFont typeface="+mj-lt"/>
              <a:buAutoNum type="arabicPeriod"/>
            </a:pPr>
            <a:r>
              <a:rPr lang="en-US" sz="1600"/>
              <a:t>Sensitivity/ Recall  - ability to correctly identify positive cases</a:t>
            </a:r>
            <a:br>
              <a:rPr lang="en-US" sz="1600"/>
            </a:br>
            <a:r>
              <a:rPr lang="en-US" sz="1600"/>
              <a:t>Of all the actual positives, how many were correctly tagged as positive?</a:t>
            </a:r>
          </a:p>
          <a:p>
            <a:pPr marL="342900" indent="-342900">
              <a:buFont typeface="+mj-lt"/>
              <a:buAutoNum type="arabicPeriod"/>
            </a:pPr>
            <a:endParaRPr lang="en-US" sz="1600"/>
          </a:p>
          <a:p>
            <a:pPr marL="342900" indent="-342900">
              <a:buFont typeface="+mj-lt"/>
              <a:buAutoNum type="arabicPeriod"/>
            </a:pPr>
            <a:r>
              <a:rPr lang="en-US" sz="1600"/>
              <a:t>F1 – Score - harmonic mean of precision and recall.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7578337-D6F4-7C58-33E7-7C164D75C870}"/>
              </a:ext>
            </a:extLst>
          </p:cNvPr>
          <p:cNvSpPr/>
          <p:nvPr/>
        </p:nvSpPr>
        <p:spPr>
          <a:xfrm>
            <a:off x="7253251" y="2201900"/>
            <a:ext cx="4335074" cy="2065944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</a:rPr>
              <a:t>Both models’ outcome is comparable. knn may be preferred in this case because of the higher F1 score.</a:t>
            </a:r>
          </a:p>
        </p:txBody>
      </p:sp>
    </p:spTree>
    <p:extLst>
      <p:ext uri="{BB962C8B-B14F-4D97-AF65-F5344CB8AC3E}">
        <p14:creationId xmlns:p14="http://schemas.microsoft.com/office/powerpoint/2010/main" val="22832708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beer tasting flight">
            <a:extLst>
              <a:ext uri="{FF2B5EF4-FFF2-40B4-BE49-F238E27FC236}">
                <a16:creationId xmlns:a16="http://schemas.microsoft.com/office/drawing/2014/main" id="{0E18EDEC-7BA8-4788-872E-8D4C668D2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D82AA-6907-06D2-976D-A2542B46D18A}"/>
              </a:ext>
            </a:extLst>
          </p:cNvPr>
          <p:cNvSpPr txBox="1"/>
          <p:nvPr/>
        </p:nvSpPr>
        <p:spPr>
          <a:xfrm>
            <a:off x="122944" y="130629"/>
            <a:ext cx="8552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Additional insights – Opportunity to introduce beer options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E72CF3F-BE1B-0536-9436-3BE7A8C126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474" y="778695"/>
            <a:ext cx="8924365" cy="58391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FEDC5BB-F8E8-A44F-068A-5DAEBAB6B934}"/>
              </a:ext>
            </a:extLst>
          </p:cNvPr>
          <p:cNvSpPr txBox="1"/>
          <p:nvPr/>
        </p:nvSpPr>
        <p:spPr>
          <a:xfrm>
            <a:off x="9301522" y="1874904"/>
            <a:ext cx="280827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Opportunities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bg1"/>
                </a:solidFill>
              </a:rPr>
              <a:t>Top 5 states (less than 3 beers)</a:t>
            </a:r>
          </a:p>
          <a:p>
            <a:pPr marL="742950" lvl="1" indent="-285750">
              <a:buFontTx/>
              <a:buChar char="-"/>
            </a:pPr>
            <a:r>
              <a:rPr lang="en-US">
                <a:solidFill>
                  <a:schemeClr val="bg1"/>
                </a:solidFill>
              </a:rPr>
              <a:t>Mississippi (MS)</a:t>
            </a:r>
          </a:p>
          <a:p>
            <a:pPr marL="742950" lvl="1" indent="-285750">
              <a:buFontTx/>
              <a:buChar char="-"/>
            </a:pPr>
            <a:r>
              <a:rPr lang="en-US">
                <a:solidFill>
                  <a:schemeClr val="bg1"/>
                </a:solidFill>
              </a:rPr>
              <a:t>Nevada (NV)</a:t>
            </a:r>
          </a:p>
          <a:p>
            <a:pPr marL="742950" lvl="1" indent="-285750">
              <a:buFontTx/>
              <a:buChar char="-"/>
            </a:pPr>
            <a:r>
              <a:rPr lang="en-US">
                <a:solidFill>
                  <a:schemeClr val="bg1"/>
                </a:solidFill>
              </a:rPr>
              <a:t>West Virginia (WV)</a:t>
            </a:r>
          </a:p>
          <a:p>
            <a:pPr marL="742950" lvl="1" indent="-285750">
              <a:buFontTx/>
              <a:buChar char="-"/>
            </a:pPr>
            <a:r>
              <a:rPr lang="en-US">
                <a:solidFill>
                  <a:schemeClr val="bg1"/>
                </a:solidFill>
              </a:rPr>
              <a:t>South Dakota (SD)</a:t>
            </a:r>
          </a:p>
          <a:p>
            <a:pPr marL="742950" lvl="1" indent="-285750">
              <a:buFontTx/>
              <a:buChar char="-"/>
            </a:pPr>
            <a:r>
              <a:rPr lang="en-US">
                <a:solidFill>
                  <a:schemeClr val="bg1"/>
                </a:solidFill>
              </a:rPr>
              <a:t>DC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7632B1-A8F0-6552-E2D6-6BD25472B529}"/>
              </a:ext>
            </a:extLst>
          </p:cNvPr>
          <p:cNvSpPr txBox="1"/>
          <p:nvPr/>
        </p:nvSpPr>
        <p:spPr>
          <a:xfrm>
            <a:off x="4931869" y="4411253"/>
            <a:ext cx="5763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/>
              <a:t>MS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622EEC-F44C-A26F-8135-D77043C21BD3}"/>
              </a:ext>
            </a:extLst>
          </p:cNvPr>
          <p:cNvSpPr txBox="1"/>
          <p:nvPr/>
        </p:nvSpPr>
        <p:spPr>
          <a:xfrm>
            <a:off x="1415783" y="3244334"/>
            <a:ext cx="576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F7DE1F-1D23-B906-9541-A933F4433C2A}"/>
              </a:ext>
            </a:extLst>
          </p:cNvPr>
          <p:cNvSpPr txBox="1"/>
          <p:nvPr/>
        </p:nvSpPr>
        <p:spPr>
          <a:xfrm>
            <a:off x="6018200" y="3468240"/>
            <a:ext cx="57630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WV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CADD6C-E22F-751B-9061-32DA198F3E29}"/>
              </a:ext>
            </a:extLst>
          </p:cNvPr>
          <p:cNvSpPr txBox="1"/>
          <p:nvPr/>
        </p:nvSpPr>
        <p:spPr>
          <a:xfrm>
            <a:off x="3532094" y="2392544"/>
            <a:ext cx="576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27445B9-E4C5-189E-DF8C-4F9DA21B1159}"/>
              </a:ext>
            </a:extLst>
          </p:cNvPr>
          <p:cNvSpPr txBox="1"/>
          <p:nvPr/>
        </p:nvSpPr>
        <p:spPr>
          <a:xfrm>
            <a:off x="6629880" y="3336667"/>
            <a:ext cx="57630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DC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C6E621-FA3E-83D0-DD5B-7D5011AA0A32}"/>
              </a:ext>
            </a:extLst>
          </p:cNvPr>
          <p:cNvSpPr txBox="1"/>
          <p:nvPr/>
        </p:nvSpPr>
        <p:spPr>
          <a:xfrm>
            <a:off x="2815561" y="3328954"/>
            <a:ext cx="576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CO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D12A1E7-4E1F-74A3-ECD5-297CD0788D55}"/>
              </a:ext>
            </a:extLst>
          </p:cNvPr>
          <p:cNvSpPr txBox="1"/>
          <p:nvPr/>
        </p:nvSpPr>
        <p:spPr>
          <a:xfrm>
            <a:off x="1223685" y="3813896"/>
            <a:ext cx="5763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CA</a:t>
            </a:r>
          </a:p>
        </p:txBody>
      </p:sp>
    </p:spTree>
    <p:extLst>
      <p:ext uri="{BB962C8B-B14F-4D97-AF65-F5344CB8AC3E}">
        <p14:creationId xmlns:p14="http://schemas.microsoft.com/office/powerpoint/2010/main" val="4145165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beer tasting flight">
            <a:extLst>
              <a:ext uri="{FF2B5EF4-FFF2-40B4-BE49-F238E27FC236}">
                <a16:creationId xmlns:a16="http://schemas.microsoft.com/office/drawing/2014/main" id="{0E18EDEC-7BA8-4788-872E-8D4C668D2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-1504" y="0"/>
            <a:ext cx="12191980" cy="685671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DD82AA-6907-06D2-976D-A2542B46D18A}"/>
              </a:ext>
            </a:extLst>
          </p:cNvPr>
          <p:cNvSpPr txBox="1"/>
          <p:nvPr/>
        </p:nvSpPr>
        <p:spPr>
          <a:xfrm>
            <a:off x="122944" y="130629"/>
            <a:ext cx="85523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Additional insights – Packaging for introducing beer options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EDC5BB-F8E8-A44F-068A-5DAEBAB6B934}"/>
              </a:ext>
            </a:extLst>
          </p:cNvPr>
          <p:cNvSpPr txBox="1"/>
          <p:nvPr/>
        </p:nvSpPr>
        <p:spPr>
          <a:xfrm>
            <a:off x="8429385" y="1867220"/>
            <a:ext cx="35730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Packaging consideration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bg1"/>
                </a:solidFill>
              </a:rPr>
              <a:t>Most popular is 12 ounces, followed by 16 ounces.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bg1"/>
                </a:solidFill>
              </a:rPr>
              <a:t>Consider choosing between these options when expanding across the US.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03C39D-F359-9474-D7BC-9076829335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056" y="701855"/>
            <a:ext cx="7772400" cy="508545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1C15352-331D-5517-08D4-60C5C1C5BCD4}"/>
              </a:ext>
            </a:extLst>
          </p:cNvPr>
          <p:cNvSpPr txBox="1"/>
          <p:nvPr/>
        </p:nvSpPr>
        <p:spPr>
          <a:xfrm>
            <a:off x="2059321" y="1052785"/>
            <a:ext cx="8682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/>
              <a:t>12 ounces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0C7C18-07EE-96E0-6A8D-982EA778D855}"/>
              </a:ext>
            </a:extLst>
          </p:cNvPr>
          <p:cNvSpPr txBox="1"/>
          <p:nvPr/>
        </p:nvSpPr>
        <p:spPr>
          <a:xfrm>
            <a:off x="3206804" y="3021642"/>
            <a:ext cx="86829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/>
              <a:t>16 ounces</a:t>
            </a:r>
          </a:p>
        </p:txBody>
      </p:sp>
    </p:spTree>
    <p:extLst>
      <p:ext uri="{BB962C8B-B14F-4D97-AF65-F5344CB8AC3E}">
        <p14:creationId xmlns:p14="http://schemas.microsoft.com/office/powerpoint/2010/main" val="1742242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beer tasting flight">
            <a:extLst>
              <a:ext uri="{FF2B5EF4-FFF2-40B4-BE49-F238E27FC236}">
                <a16:creationId xmlns:a16="http://schemas.microsoft.com/office/drawing/2014/main" id="{0E18EDEC-7BA8-4788-872E-8D4C668D2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8FC1BF-D53C-5576-AB17-214B7CF9D7C4}"/>
              </a:ext>
            </a:extLst>
          </p:cNvPr>
          <p:cNvSpPr txBox="1"/>
          <p:nvPr/>
        </p:nvSpPr>
        <p:spPr>
          <a:xfrm>
            <a:off x="4013412" y="2878655"/>
            <a:ext cx="7746999" cy="3785652"/>
          </a:xfrm>
          <a:prstGeom prst="rect">
            <a:avLst/>
          </a:prstGeom>
          <a:solidFill>
            <a:schemeClr val="bg1"/>
          </a:solidFill>
          <a:ln>
            <a:solidFill>
              <a:schemeClr val="accent4">
                <a:lumMod val="40000"/>
                <a:lumOff val="6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6000" b="1">
                <a:solidFill>
                  <a:schemeClr val="accent4"/>
                </a:solidFill>
              </a:rPr>
              <a:t>"Beer is the answer...but I can't remember the question.” - unknown</a:t>
            </a:r>
            <a:endParaRPr lang="en-US" sz="13800" b="1">
              <a:solidFill>
                <a:schemeClr val="accent4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77886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beer tasting flight">
            <a:extLst>
              <a:ext uri="{FF2B5EF4-FFF2-40B4-BE49-F238E27FC236}">
                <a16:creationId xmlns:a16="http://schemas.microsoft.com/office/drawing/2014/main" id="{0E18EDEC-7BA8-4788-872E-8D4C668D2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D8FC1BF-D53C-5576-AB17-214B7CF9D7C4}"/>
              </a:ext>
            </a:extLst>
          </p:cNvPr>
          <p:cNvSpPr txBox="1"/>
          <p:nvPr/>
        </p:nvSpPr>
        <p:spPr>
          <a:xfrm>
            <a:off x="4989286" y="3311071"/>
            <a:ext cx="7746999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>
                <a:solidFill>
                  <a:srgbClr val="FFC000"/>
                </a:solidFill>
                <a:cs typeface="Calibri"/>
              </a:rPr>
              <a:t>contacts</a:t>
            </a:r>
          </a:p>
          <a:p>
            <a:r>
              <a:rPr lang="en-US" sz="4400">
                <a:solidFill>
                  <a:srgbClr val="FFC000"/>
                </a:solidFill>
                <a:cs typeface="Calibr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jnavarro@smu.edu</a:t>
            </a:r>
            <a:r>
              <a:rPr lang="en-US" sz="4400">
                <a:solidFill>
                  <a:srgbClr val="FFC000"/>
                </a:solidFill>
                <a:cs typeface="Calibri" panose="020F0502020204030204"/>
              </a:rPr>
              <a:t> </a:t>
            </a:r>
            <a:r>
              <a:rPr lang="en-US" sz="4400">
                <a:solidFill>
                  <a:srgbClr val="FFC000"/>
                </a:solidFill>
                <a:cs typeface="Calibri" panose="020F0502020204030204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mchandrashekaran@smu.edu</a:t>
            </a:r>
            <a:endParaRPr lang="en-US">
              <a:cs typeface="Calibri"/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4400">
              <a:solidFill>
                <a:srgbClr val="FFC000"/>
              </a:solidFill>
              <a:cs typeface="Calibri" panose="020F0502020204030204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19C453C-F27B-61D8-E3A4-75A010099C8F}"/>
              </a:ext>
            </a:extLst>
          </p:cNvPr>
          <p:cNvSpPr txBox="1"/>
          <p:nvPr/>
        </p:nvSpPr>
        <p:spPr>
          <a:xfrm>
            <a:off x="488655" y="589643"/>
            <a:ext cx="7746999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>
                <a:solidFill>
                  <a:srgbClr val="FFC000"/>
                </a:solidFill>
                <a:cs typeface="Calibri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126962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A62BD-D82D-FD64-E217-B43A54B9A6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Appendix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A30623-EE2D-A90D-3FEF-8EA6DC8BC01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Video link and ChatGPT commentary</a:t>
            </a:r>
          </a:p>
        </p:txBody>
      </p:sp>
    </p:spTree>
    <p:extLst>
      <p:ext uri="{BB962C8B-B14F-4D97-AF65-F5344CB8AC3E}">
        <p14:creationId xmlns:p14="http://schemas.microsoft.com/office/powerpoint/2010/main" val="24281608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beer tasting flight">
            <a:extLst>
              <a:ext uri="{FF2B5EF4-FFF2-40B4-BE49-F238E27FC236}">
                <a16:creationId xmlns:a16="http://schemas.microsoft.com/office/drawing/2014/main" id="{0E18EDEC-7BA8-4788-872E-8D4C668D2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-14944"/>
            <a:ext cx="12191980" cy="6856718"/>
          </a:xfrm>
          <a:prstGeom prst="rect">
            <a:avLst/>
          </a:prstGeom>
        </p:spPr>
      </p:pic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D070FC3-834B-DF38-5BB2-99186C9885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9204994"/>
              </p:ext>
            </p:extLst>
          </p:nvPr>
        </p:nvGraphicFramePr>
        <p:xfrm>
          <a:off x="580922" y="821368"/>
          <a:ext cx="7579522" cy="1401347"/>
        </p:xfrm>
        <a:graphic>
          <a:graphicData uri="http://schemas.openxmlformats.org/drawingml/2006/table">
            <a:tbl>
              <a:tblPr firstRow="1">
                <a:tableStyleId>{21E4AEA4-8DFA-4A89-87EB-49C32662AFE0}</a:tableStyleId>
              </a:tblPr>
              <a:tblGrid>
                <a:gridCol w="1088208">
                  <a:extLst>
                    <a:ext uri="{9D8B030D-6E8A-4147-A177-3AD203B41FA5}">
                      <a16:colId xmlns:a16="http://schemas.microsoft.com/office/drawing/2014/main" val="3699734062"/>
                    </a:ext>
                  </a:extLst>
                </a:gridCol>
                <a:gridCol w="617090">
                  <a:extLst>
                    <a:ext uri="{9D8B030D-6E8A-4147-A177-3AD203B41FA5}">
                      <a16:colId xmlns:a16="http://schemas.microsoft.com/office/drawing/2014/main" val="1569218603"/>
                    </a:ext>
                  </a:extLst>
                </a:gridCol>
                <a:gridCol w="712027">
                  <a:extLst>
                    <a:ext uri="{9D8B030D-6E8A-4147-A177-3AD203B41FA5}">
                      <a16:colId xmlns:a16="http://schemas.microsoft.com/office/drawing/2014/main" val="3337365579"/>
                    </a:ext>
                  </a:extLst>
                </a:gridCol>
                <a:gridCol w="617091">
                  <a:extLst>
                    <a:ext uri="{9D8B030D-6E8A-4147-A177-3AD203B41FA5}">
                      <a16:colId xmlns:a16="http://schemas.microsoft.com/office/drawing/2014/main" val="1185610239"/>
                    </a:ext>
                  </a:extLst>
                </a:gridCol>
                <a:gridCol w="987398">
                  <a:extLst>
                    <a:ext uri="{9D8B030D-6E8A-4147-A177-3AD203B41FA5}">
                      <a16:colId xmlns:a16="http://schemas.microsoft.com/office/drawing/2014/main" val="3474584943"/>
                    </a:ext>
                  </a:extLst>
                </a:gridCol>
                <a:gridCol w="2059321">
                  <a:extLst>
                    <a:ext uri="{9D8B030D-6E8A-4147-A177-3AD203B41FA5}">
                      <a16:colId xmlns:a16="http://schemas.microsoft.com/office/drawing/2014/main" val="565664594"/>
                    </a:ext>
                  </a:extLst>
                </a:gridCol>
                <a:gridCol w="1498387">
                  <a:extLst>
                    <a:ext uri="{9D8B030D-6E8A-4147-A177-3AD203B41FA5}">
                      <a16:colId xmlns:a16="http://schemas.microsoft.com/office/drawing/2014/main" val="2666861672"/>
                    </a:ext>
                  </a:extLst>
                </a:gridCol>
              </a:tblGrid>
              <a:tr h="27986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effectLst/>
                        </a:rPr>
                        <a:t>Name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err="1">
                          <a:effectLst/>
                        </a:rPr>
                        <a:t>Beer_ID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effectLst/>
                        </a:rPr>
                        <a:t>ABV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effectLst/>
                        </a:rPr>
                        <a:t>IBU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 err="1">
                          <a:effectLst/>
                        </a:rPr>
                        <a:t>Brewery_id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effectLst/>
                        </a:rPr>
                        <a:t>Style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1" u="none" strike="noStrike">
                          <a:effectLst/>
                        </a:rPr>
                        <a:t>Ounces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10907714"/>
                  </a:ext>
                </a:extLst>
              </a:tr>
              <a:tr h="28189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London Balling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2685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0.125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English </a:t>
                      </a:r>
                      <a:r>
                        <a:rPr lang="en-US" sz="1200" u="none" strike="noStrike" err="1">
                          <a:effectLst/>
                        </a:rPr>
                        <a:t>Barleywine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20092842"/>
                  </a:ext>
                </a:extLst>
              </a:tr>
              <a:tr h="2798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Csar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2621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Russian Imperial Stout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96986178"/>
                  </a:ext>
                </a:extLst>
              </a:tr>
              <a:tr h="2798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4Beans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2574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Baltic Porter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95676738"/>
                  </a:ext>
                </a:extLst>
              </a:tr>
              <a:tr h="27986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Lower De Boom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1036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0.099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369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American </a:t>
                      </a:r>
                      <a:r>
                        <a:rPr lang="en-US" sz="1200" u="none" strike="noStrike" err="1">
                          <a:effectLst/>
                        </a:rPr>
                        <a:t>Barleywine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8.4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6215677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5107494A-ABA1-340C-537C-DD4F12ACA5D7}"/>
              </a:ext>
            </a:extLst>
          </p:cNvPr>
          <p:cNvSpPr txBox="1"/>
          <p:nvPr/>
        </p:nvSpPr>
        <p:spPr>
          <a:xfrm>
            <a:off x="481029" y="452036"/>
            <a:ext cx="198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Beers Dataset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6BDE68-9484-2379-C6ED-F371114DE4D0}"/>
              </a:ext>
            </a:extLst>
          </p:cNvPr>
          <p:cNvSpPr txBox="1"/>
          <p:nvPr/>
        </p:nvSpPr>
        <p:spPr>
          <a:xfrm>
            <a:off x="481029" y="3044083"/>
            <a:ext cx="1988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4"/>
                </a:solidFill>
              </a:rPr>
              <a:t>Breweries Dataset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69F62DB-CAD7-1BD3-6659-1455A55B76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7414904"/>
              </p:ext>
            </p:extLst>
          </p:nvPr>
        </p:nvGraphicFramePr>
        <p:xfrm>
          <a:off x="580922" y="3436684"/>
          <a:ext cx="5664200" cy="2235200"/>
        </p:xfrm>
        <a:graphic>
          <a:graphicData uri="http://schemas.openxmlformats.org/drawingml/2006/table">
            <a:tbl>
              <a:tblPr firstRow="1">
                <a:tableStyleId>{00A15C55-8517-42AA-B614-E9B94910E393}</a:tableStyleId>
              </a:tblPr>
              <a:tblGrid>
                <a:gridCol w="1257300">
                  <a:extLst>
                    <a:ext uri="{9D8B030D-6E8A-4147-A177-3AD203B41FA5}">
                      <a16:colId xmlns:a16="http://schemas.microsoft.com/office/drawing/2014/main" val="625293718"/>
                    </a:ext>
                  </a:extLst>
                </a:gridCol>
                <a:gridCol w="2603500">
                  <a:extLst>
                    <a:ext uri="{9D8B030D-6E8A-4147-A177-3AD203B41FA5}">
                      <a16:colId xmlns:a16="http://schemas.microsoft.com/office/drawing/2014/main" val="98796932"/>
                    </a:ext>
                  </a:extLst>
                </a:gridCol>
                <a:gridCol w="1384300">
                  <a:extLst>
                    <a:ext uri="{9D8B030D-6E8A-4147-A177-3AD203B41FA5}">
                      <a16:colId xmlns:a16="http://schemas.microsoft.com/office/drawing/2014/main" val="1454856342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3355160598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err="1">
                          <a:effectLst/>
                        </a:rPr>
                        <a:t>Brew_ID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Name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City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State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5759048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NorthGate Brewing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Minneapolis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MN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85873178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Against the Grain Brewery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Louisville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KY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4779956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Jack's Abby Craft Lagers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Framingham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MA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45924890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Mike Hess Brewing Company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San Diego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CA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69167539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Fort Point Beer Company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San Francisco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CA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22336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COAST Brewing Company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Charleston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SC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9913185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Great Divide Brewing Company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Denver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CO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2826276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Tapistry Brewing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Bridgman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MI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03263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Big Lake Brewing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Holland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MI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7023803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The Mitten Brewing Company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Grand Rapids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 MI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078325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350950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133D8-6810-C5A4-568A-D5BCC5D2A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Link to video -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6B05D-3046-7949-F88B-DFC6232B6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hlinkClick r:id="rId2"/>
              </a:rPr>
              <a:t>Beers&amp;Breweries.mp4</a:t>
            </a:r>
            <a:r>
              <a:rPr lang="en-US"/>
              <a:t> – Link to Stream, access for SMU email users only.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3528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133D8-6810-C5A4-568A-D5BCC5D2A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ChatGPT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6B05D-3046-7949-F88B-DFC6232B6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7193"/>
            <a:ext cx="10515600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/>
            <a:r>
              <a:rPr lang="en-US" sz="2400">
                <a:ea typeface="+mn-lt"/>
                <a:cs typeface="+mn-lt"/>
              </a:rPr>
              <a:t>Here is where we found ChatGPT to be useful:</a:t>
            </a: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debug code</a:t>
            </a: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sharing the right syntax for a function</a:t>
            </a:r>
            <a:endParaRPr lang="en-US">
              <a:cs typeface="Calibri"/>
            </a:endParaRP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>
                <a:ea typeface="+mn-lt"/>
                <a:cs typeface="+mn-lt"/>
              </a:rPr>
              <a:t>explaining concepts (e.g., difference between sensitivity &amp; specificity measures in the confusion matrix)</a:t>
            </a:r>
            <a:endParaRPr lang="en-US">
              <a:cs typeface="Calibri" panose="020F0502020204030204"/>
            </a:endParaRP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>
                <a:cs typeface="Calibri" panose="020F0502020204030204"/>
              </a:rPr>
              <a:t>ideas on different graphs we could use to tell the story</a:t>
            </a:r>
          </a:p>
          <a:p>
            <a:pPr marL="914400" lvl="1" indent="-457200">
              <a:buFont typeface="Courier New" panose="020B0604020202020204" pitchFamily="34" charset="0"/>
              <a:buChar char="o"/>
            </a:pPr>
            <a:r>
              <a:rPr lang="en-US">
                <a:cs typeface="Calibri" panose="020F0502020204030204"/>
              </a:rPr>
              <a:t>options on rephrasing sentences to express the idea more clearly</a:t>
            </a:r>
          </a:p>
          <a:p>
            <a:pPr marL="457200" indent="-457200"/>
            <a:r>
              <a:rPr lang="en-US" sz="2400">
                <a:latin typeface="Calibri"/>
                <a:cs typeface="Arial"/>
              </a:rPr>
              <a:t>Errors/challenges with ChatGPT</a:t>
            </a:r>
          </a:p>
          <a:p>
            <a:pPr marL="914400" lvl="1" indent="-457200">
              <a:buFont typeface="Courier New,monospace" panose="020B0604020202020204" pitchFamily="34" charset="0"/>
              <a:buChar char="o"/>
            </a:pPr>
            <a:r>
              <a:rPr lang="en-US">
                <a:latin typeface="Calibri"/>
                <a:cs typeface="Arial"/>
              </a:rPr>
              <a:t>using the code from ChatGPT can be cumbersome, when you must rename data frames throughout the code.</a:t>
            </a:r>
          </a:p>
          <a:p>
            <a:pPr marL="914400" lvl="1" indent="-457200">
              <a:buFont typeface="Courier New,monospace" panose="020B0604020202020204" pitchFamily="34" charset="0"/>
              <a:buChar char="o"/>
            </a:pPr>
            <a:r>
              <a:rPr lang="en-US">
                <a:latin typeface="Calibri"/>
                <a:cs typeface="Arial"/>
              </a:rPr>
              <a:t>lot of iterations on the prompting for certain questions to ensure </a:t>
            </a:r>
            <a:r>
              <a:rPr lang="en-US" err="1">
                <a:latin typeface="Calibri"/>
                <a:cs typeface="Arial"/>
              </a:rPr>
              <a:t>chatGPT</a:t>
            </a:r>
            <a:r>
              <a:rPr lang="en-US">
                <a:latin typeface="Calibri"/>
                <a:cs typeface="Arial"/>
              </a:rPr>
              <a:t> understands what is being requested</a:t>
            </a:r>
          </a:p>
          <a:p>
            <a:pPr marL="914400" lvl="1" indent="-457200">
              <a:buFont typeface="Courier New" panose="020B0604020202020204" pitchFamily="34" charset="0"/>
              <a:buChar char="o"/>
            </a:pPr>
            <a:endParaRPr lang="en-US" sz="2000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1262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beer tasting flight">
            <a:extLst>
              <a:ext uri="{FF2B5EF4-FFF2-40B4-BE49-F238E27FC236}">
                <a16:creationId xmlns:a16="http://schemas.microsoft.com/office/drawing/2014/main" id="{0E18EDEC-7BA8-4788-872E-8D4C668D2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216435"/>
            <a:ext cx="12191980" cy="685671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1" name="Subtitle 2">
            <a:extLst>
              <a:ext uri="{FF2B5EF4-FFF2-40B4-BE49-F238E27FC236}">
                <a16:creationId xmlns:a16="http://schemas.microsoft.com/office/drawing/2014/main" id="{EC88A390-6F05-656F-280C-4353DC1D59F5}"/>
              </a:ext>
            </a:extLst>
          </p:cNvPr>
          <p:cNvSpPr txBox="1">
            <a:spLocks/>
          </p:cNvSpPr>
          <p:nvPr/>
        </p:nvSpPr>
        <p:spPr>
          <a:xfrm>
            <a:off x="8880500" y="117493"/>
            <a:ext cx="4023359" cy="1208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2800" b="1">
                <a:solidFill>
                  <a:srgbClr val="FFFFFF"/>
                </a:solidFill>
              </a:rPr>
              <a:t>Breweries per state</a:t>
            </a:r>
            <a:endParaRPr lang="en-PA" sz="2800" b="1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B731B5-3E72-C82A-CAA2-81D3D0DE67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6673" y="639685"/>
            <a:ext cx="8337444" cy="5687989"/>
          </a:xfrm>
          <a:prstGeom prst="rect">
            <a:avLst/>
          </a:prstGeom>
          <a:ln>
            <a:solidFill>
              <a:schemeClr val="accent4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B7A5DB-94AE-DC6F-B83C-2644996EBFDE}"/>
              </a:ext>
            </a:extLst>
          </p:cNvPr>
          <p:cNvSpPr txBox="1"/>
          <p:nvPr/>
        </p:nvSpPr>
        <p:spPr>
          <a:xfrm>
            <a:off x="256922" y="2908859"/>
            <a:ext cx="2844242" cy="25853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Top 3 breweries:</a:t>
            </a:r>
          </a:p>
          <a:p>
            <a:pPr marL="742950" lvl="1" indent="-2857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Colorado</a:t>
            </a:r>
          </a:p>
          <a:p>
            <a:pPr marL="742950" lvl="1" indent="-2857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California </a:t>
            </a:r>
          </a:p>
          <a:p>
            <a:pPr marL="742950" lvl="1" indent="-2857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Michigan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Bottom 4 breweries:</a:t>
            </a:r>
          </a:p>
          <a:p>
            <a:pPr marL="742950" lvl="1" indent="-2857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North Dakota</a:t>
            </a:r>
          </a:p>
          <a:p>
            <a:pPr marL="742950" lvl="1" indent="-2857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DC</a:t>
            </a:r>
          </a:p>
          <a:p>
            <a:pPr marL="742950" lvl="1" indent="-2857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South Dakota</a:t>
            </a:r>
          </a:p>
          <a:p>
            <a:pPr marL="742950" lvl="1" indent="-285750">
              <a:buFont typeface="Calibri"/>
              <a:buChar char="-"/>
            </a:pPr>
            <a:r>
              <a:rPr lang="en-US">
                <a:ea typeface="Calibri"/>
                <a:cs typeface="Calibri"/>
              </a:rPr>
              <a:t>West Virginia</a:t>
            </a:r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3BE53428-E379-72A1-CBA9-E7FF43D0F405}"/>
              </a:ext>
            </a:extLst>
          </p:cNvPr>
          <p:cNvSpPr/>
          <p:nvPr/>
        </p:nvSpPr>
        <p:spPr>
          <a:xfrm rot="2114094">
            <a:off x="4648855" y="817931"/>
            <a:ext cx="208210" cy="250217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0BB8F595-0415-0A4D-D02C-BBFEC2684A76}"/>
              </a:ext>
            </a:extLst>
          </p:cNvPr>
          <p:cNvSpPr/>
          <p:nvPr/>
        </p:nvSpPr>
        <p:spPr>
          <a:xfrm rot="20402941">
            <a:off x="4234540" y="1569690"/>
            <a:ext cx="208210" cy="250217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6293F93A-B034-E006-0015-B37CDBF95F64}"/>
              </a:ext>
            </a:extLst>
          </p:cNvPr>
          <p:cNvSpPr/>
          <p:nvPr/>
        </p:nvSpPr>
        <p:spPr>
          <a:xfrm rot="2139578">
            <a:off x="7323772" y="2290711"/>
            <a:ext cx="208210" cy="250217"/>
          </a:xfrm>
          <a:prstGeom prst="downArrow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28D61F6F-D558-AB82-7055-F8A7A822F889}"/>
              </a:ext>
            </a:extLst>
          </p:cNvPr>
          <p:cNvSpPr/>
          <p:nvPr/>
        </p:nvSpPr>
        <p:spPr>
          <a:xfrm rot="1181397">
            <a:off x="4806066" y="5369075"/>
            <a:ext cx="208210" cy="250217"/>
          </a:xfrm>
          <a:prstGeom prst="down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A7019331-8AA2-B176-623B-A312D3917FCF}"/>
              </a:ext>
            </a:extLst>
          </p:cNvPr>
          <p:cNvSpPr/>
          <p:nvPr/>
        </p:nvSpPr>
        <p:spPr>
          <a:xfrm rot="1181397">
            <a:off x="8081113" y="5369076"/>
            <a:ext cx="208210" cy="250217"/>
          </a:xfrm>
          <a:prstGeom prst="down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10" name="Down Arrow 9">
            <a:extLst>
              <a:ext uri="{FF2B5EF4-FFF2-40B4-BE49-F238E27FC236}">
                <a16:creationId xmlns:a16="http://schemas.microsoft.com/office/drawing/2014/main" id="{8C0D1370-CD0D-E317-0EC5-45CEC7389AEE}"/>
              </a:ext>
            </a:extLst>
          </p:cNvPr>
          <p:cNvSpPr/>
          <p:nvPr/>
        </p:nvSpPr>
        <p:spPr>
          <a:xfrm rot="1181397">
            <a:off x="10099085" y="5369074"/>
            <a:ext cx="208210" cy="250217"/>
          </a:xfrm>
          <a:prstGeom prst="down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  <p:sp>
        <p:nvSpPr>
          <p:cNvPr id="11" name="Down Arrow 10">
            <a:extLst>
              <a:ext uri="{FF2B5EF4-FFF2-40B4-BE49-F238E27FC236}">
                <a16:creationId xmlns:a16="http://schemas.microsoft.com/office/drawing/2014/main" id="{AB353A34-95B1-DDD0-7D1E-3324B9FC15EF}"/>
              </a:ext>
            </a:extLst>
          </p:cNvPr>
          <p:cNvSpPr/>
          <p:nvPr/>
        </p:nvSpPr>
        <p:spPr>
          <a:xfrm rot="1181397">
            <a:off x="11356161" y="5423840"/>
            <a:ext cx="208210" cy="250217"/>
          </a:xfrm>
          <a:prstGeom prst="downArrow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848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Close-up of beer tasting flight">
            <a:extLst>
              <a:ext uri="{FF2B5EF4-FFF2-40B4-BE49-F238E27FC236}">
                <a16:creationId xmlns:a16="http://schemas.microsoft.com/office/drawing/2014/main" id="{B79B9AD6-0012-93F7-9DBC-C3F5724C1A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5DA7FD6-7CB2-B05C-B76D-5B3E3AE3645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909733" y="-1281"/>
            <a:ext cx="6282267" cy="68579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D04B7989-78E5-4277-EB52-3D78A44A5474}"/>
              </a:ext>
            </a:extLst>
          </p:cNvPr>
          <p:cNvSpPr txBox="1">
            <a:spLocks/>
          </p:cNvSpPr>
          <p:nvPr/>
        </p:nvSpPr>
        <p:spPr>
          <a:xfrm>
            <a:off x="6096000" y="96411"/>
            <a:ext cx="6094476" cy="12081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2800" b="1"/>
              <a:t>Comment on missing values</a:t>
            </a:r>
            <a:endParaRPr lang="en-US"/>
          </a:p>
        </p:txBody>
      </p:sp>
      <p:pic>
        <p:nvPicPr>
          <p:cNvPr id="2" name="Picture 1" descr="A screenshot of a graph&#10;&#10;Description automatically generated">
            <a:extLst>
              <a:ext uri="{FF2B5EF4-FFF2-40B4-BE49-F238E27FC236}">
                <a16:creationId xmlns:a16="http://schemas.microsoft.com/office/drawing/2014/main" id="{94031D40-1D46-3A10-49C8-922C878407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49" y="1229177"/>
            <a:ext cx="5582273" cy="43089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34E0F0D-CF64-ED26-0F98-252FD482F1A0}"/>
              </a:ext>
            </a:extLst>
          </p:cNvPr>
          <p:cNvSpPr txBox="1"/>
          <p:nvPr/>
        </p:nvSpPr>
        <p:spPr>
          <a:xfrm>
            <a:off x="6183249" y="1068143"/>
            <a:ext cx="5839177" cy="132343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>
                <a:ea typeface="+mn-lt"/>
                <a:cs typeface="+mn-lt"/>
              </a:rPr>
              <a:t>ABV</a:t>
            </a:r>
            <a:endParaRPr lang="en-US">
              <a:ea typeface="+mn-lt"/>
              <a:cs typeface="+mn-lt"/>
            </a:endParaRPr>
          </a:p>
          <a:p>
            <a:pPr marL="171450" indent="-1714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2.5% of the data missing values. All records also missing IBU values</a:t>
            </a:r>
          </a:p>
          <a:p>
            <a:pPr marL="171450" indent="-171450">
              <a:buFont typeface="Arial"/>
              <a:buChar char="•"/>
            </a:pPr>
            <a:r>
              <a:rPr lang="en-US" sz="2000">
                <a:cs typeface="Calibri"/>
              </a:rPr>
              <a:t>It appears to be missing completely at random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4F6F37-EA18-5FDF-9CA9-597EA29C6DCF}"/>
              </a:ext>
            </a:extLst>
          </p:cNvPr>
          <p:cNvSpPr txBox="1"/>
          <p:nvPr/>
        </p:nvSpPr>
        <p:spPr>
          <a:xfrm>
            <a:off x="6223649" y="2783330"/>
            <a:ext cx="5839177" cy="10156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>
                <a:ea typeface="+mn-lt"/>
                <a:cs typeface="+mn-lt"/>
              </a:rPr>
              <a:t>IBU</a:t>
            </a:r>
            <a:endParaRPr lang="en-US">
              <a:ea typeface="+mn-lt"/>
              <a:cs typeface="+mn-lt"/>
            </a:endParaRPr>
          </a:p>
          <a:p>
            <a:pPr marL="171450" indent="-1714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42% of the data missing values</a:t>
            </a:r>
          </a:p>
          <a:p>
            <a:pPr marL="171450" indent="-171450">
              <a:buFont typeface="Arial"/>
              <a:buChar char="•"/>
            </a:pPr>
            <a:r>
              <a:rPr lang="en-US" sz="2000">
                <a:cs typeface="Calibri"/>
              </a:rPr>
              <a:t>It appears to be missing at random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22DDE8-9BEE-3347-52D0-8AA17B51A2D5}"/>
              </a:ext>
            </a:extLst>
          </p:cNvPr>
          <p:cNvSpPr txBox="1"/>
          <p:nvPr/>
        </p:nvSpPr>
        <p:spPr>
          <a:xfrm>
            <a:off x="6131277" y="4312192"/>
            <a:ext cx="5839177" cy="163121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en-US" sz="2000">
                <a:ea typeface="+mn-lt"/>
                <a:cs typeface="+mn-lt"/>
              </a:rPr>
              <a:t>Treatment of missing values</a:t>
            </a:r>
            <a:endParaRPr lang="en-US">
              <a:ea typeface="+mn-lt"/>
              <a:cs typeface="+mn-lt"/>
            </a:endParaRPr>
          </a:p>
          <a:p>
            <a:pPr marL="171450" indent="-1714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Calculated mean ABV and IBU by Style of beer and replaced the missing values with mean</a:t>
            </a:r>
          </a:p>
          <a:p>
            <a:pPr marL="171450" indent="-1714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52 records had no IBU values present for all data within that style. Removed from dataset</a:t>
            </a:r>
          </a:p>
        </p:txBody>
      </p:sp>
    </p:spTree>
    <p:extLst>
      <p:ext uri="{BB962C8B-B14F-4D97-AF65-F5344CB8AC3E}">
        <p14:creationId xmlns:p14="http://schemas.microsoft.com/office/powerpoint/2010/main" val="2647364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Close-up of beer tasting flight">
            <a:extLst>
              <a:ext uri="{FF2B5EF4-FFF2-40B4-BE49-F238E27FC236}">
                <a16:creationId xmlns:a16="http://schemas.microsoft.com/office/drawing/2014/main" id="{B79B9AD6-0012-93F7-9DBC-C3F5724C1A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5DA7FD6-7CB2-B05C-B76D-5B3E3AE3645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1281"/>
            <a:ext cx="6282267" cy="68579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F360559B-8FFA-C308-3E55-6AE8BE7EBA5F}"/>
              </a:ext>
            </a:extLst>
          </p:cNvPr>
          <p:cNvSpPr txBox="1">
            <a:spLocks/>
          </p:cNvSpPr>
          <p:nvPr/>
        </p:nvSpPr>
        <p:spPr>
          <a:xfrm>
            <a:off x="187791" y="152855"/>
            <a:ext cx="6094476" cy="12081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2800" b="1"/>
              <a:t>Median IBU per state</a:t>
            </a:r>
            <a:endParaRPr lang="en-PA" sz="28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F27F3F-1062-F2CC-CE1A-54DEDF8805FE}"/>
              </a:ext>
            </a:extLst>
          </p:cNvPr>
          <p:cNvSpPr txBox="1"/>
          <p:nvPr/>
        </p:nvSpPr>
        <p:spPr>
          <a:xfrm>
            <a:off x="217716" y="4671785"/>
            <a:ext cx="586921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>
                <a:solidFill>
                  <a:srgbClr val="000000"/>
                </a:solidFill>
                <a:ea typeface="Calibri"/>
                <a:cs typeface="Calibri"/>
              </a:rPr>
              <a:t>State with highest median of bitter beer – Delaware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State with lowest median of bitter beer – New Hampshire</a:t>
            </a:r>
            <a:endParaRPr lang="en-US">
              <a:ea typeface="+mn-lt"/>
              <a:cs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3D9BBE-133C-C022-E9F4-F15EBD6D79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6" y="597557"/>
            <a:ext cx="6224921" cy="4072946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8489874-BBB4-5D3F-7100-F40BA42520FE}"/>
              </a:ext>
            </a:extLst>
          </p:cNvPr>
          <p:cNvCxnSpPr>
            <a:cxnSpLocks/>
          </p:cNvCxnSpPr>
          <p:nvPr/>
        </p:nvCxnSpPr>
        <p:spPr>
          <a:xfrm>
            <a:off x="5109886" y="1867216"/>
            <a:ext cx="0" cy="4917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BFDA8FF-352C-77ED-607E-8E96BBA0A382}"/>
              </a:ext>
            </a:extLst>
          </p:cNvPr>
          <p:cNvSpPr txBox="1"/>
          <p:nvPr/>
        </p:nvSpPr>
        <p:spPr>
          <a:xfrm>
            <a:off x="4598897" y="1701698"/>
            <a:ext cx="10219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accent2"/>
                </a:solidFill>
              </a:rPr>
              <a:t>Overall Median</a:t>
            </a:r>
          </a:p>
        </p:txBody>
      </p:sp>
    </p:spTree>
    <p:extLst>
      <p:ext uri="{BB962C8B-B14F-4D97-AF65-F5344CB8AC3E}">
        <p14:creationId xmlns:p14="http://schemas.microsoft.com/office/powerpoint/2010/main" val="2688695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Close-up of beer tasting flight">
            <a:extLst>
              <a:ext uri="{FF2B5EF4-FFF2-40B4-BE49-F238E27FC236}">
                <a16:creationId xmlns:a16="http://schemas.microsoft.com/office/drawing/2014/main" id="{B79B9AD6-0012-93F7-9DBC-C3F5724C1A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-1504" y="-2563"/>
            <a:ext cx="12191980" cy="685671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5DA7FD6-7CB2-B05C-B76D-5B3E3AE3645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-1281"/>
            <a:ext cx="6282267" cy="68579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F360559B-8FFA-C308-3E55-6AE8BE7EBA5F}"/>
              </a:ext>
            </a:extLst>
          </p:cNvPr>
          <p:cNvSpPr txBox="1">
            <a:spLocks/>
          </p:cNvSpPr>
          <p:nvPr/>
        </p:nvSpPr>
        <p:spPr>
          <a:xfrm>
            <a:off x="187791" y="152855"/>
            <a:ext cx="6094476" cy="12081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2800" b="1"/>
              <a:t>Median Alcohol Content per state</a:t>
            </a:r>
            <a:endParaRPr lang="en-PA" sz="2800" b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244B4C8-3069-1908-AC3F-E893012FBEF9}"/>
              </a:ext>
            </a:extLst>
          </p:cNvPr>
          <p:cNvSpPr txBox="1"/>
          <p:nvPr/>
        </p:nvSpPr>
        <p:spPr>
          <a:xfrm>
            <a:off x="226787" y="4898571"/>
            <a:ext cx="586921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>
                <a:solidFill>
                  <a:srgbClr val="000000"/>
                </a:solidFill>
                <a:ea typeface="Calibri"/>
                <a:cs typeface="Calibri"/>
              </a:rPr>
              <a:t>State with highest median of alcohol content – Kentucky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State with lowest median of alcohol content  – Utah</a:t>
            </a:r>
            <a:endParaRPr lang="en-US">
              <a:ea typeface="+mn-lt"/>
              <a:cs typeface="+mn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65BAA5-B4AD-1229-8B17-E1F6A22F9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65" y="708454"/>
            <a:ext cx="6222002" cy="4071036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2168934-D74C-43AF-D210-0735D9309C28}"/>
              </a:ext>
            </a:extLst>
          </p:cNvPr>
          <p:cNvCxnSpPr>
            <a:cxnSpLocks/>
          </p:cNvCxnSpPr>
          <p:nvPr/>
        </p:nvCxnSpPr>
        <p:spPr>
          <a:xfrm>
            <a:off x="5832182" y="1006608"/>
            <a:ext cx="0" cy="49177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9273511-67C0-1A49-542E-47B7057A97BD}"/>
              </a:ext>
            </a:extLst>
          </p:cNvPr>
          <p:cNvSpPr txBox="1"/>
          <p:nvPr/>
        </p:nvSpPr>
        <p:spPr>
          <a:xfrm>
            <a:off x="5321193" y="841090"/>
            <a:ext cx="102197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>
                <a:solidFill>
                  <a:schemeClr val="accent2"/>
                </a:solidFill>
              </a:rPr>
              <a:t>Overall Median</a:t>
            </a:r>
          </a:p>
        </p:txBody>
      </p:sp>
    </p:spTree>
    <p:extLst>
      <p:ext uri="{BB962C8B-B14F-4D97-AF65-F5344CB8AC3E}">
        <p14:creationId xmlns:p14="http://schemas.microsoft.com/office/powerpoint/2010/main" val="245930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Close-up of beer tasting flight">
            <a:extLst>
              <a:ext uri="{FF2B5EF4-FFF2-40B4-BE49-F238E27FC236}">
                <a16:creationId xmlns:a16="http://schemas.microsoft.com/office/drawing/2014/main" id="{B79B9AD6-0012-93F7-9DBC-C3F5724C1A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216435"/>
            <a:ext cx="12191980" cy="6856718"/>
          </a:xfrm>
          <a:prstGeom prst="rect">
            <a:avLst/>
          </a:prstGeom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D04B7989-78E5-4277-EB52-3D78A44A5474}"/>
              </a:ext>
            </a:extLst>
          </p:cNvPr>
          <p:cNvSpPr txBox="1">
            <a:spLocks/>
          </p:cNvSpPr>
          <p:nvPr/>
        </p:nvSpPr>
        <p:spPr>
          <a:xfrm>
            <a:off x="34921" y="552205"/>
            <a:ext cx="6811652" cy="1208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2800" b="1">
                <a:solidFill>
                  <a:srgbClr val="FFFFFF"/>
                </a:solidFill>
              </a:rPr>
              <a:t>Median Alcohol Content &amp; IBU per state</a:t>
            </a:r>
            <a:endParaRPr lang="en-PA" sz="2800" b="1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9DEE8B-8700-A88B-9AF3-52C385BC32CE}"/>
              </a:ext>
            </a:extLst>
          </p:cNvPr>
          <p:cNvSpPr txBox="1"/>
          <p:nvPr/>
        </p:nvSpPr>
        <p:spPr>
          <a:xfrm>
            <a:off x="8454573" y="3528785"/>
            <a:ext cx="3655782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Distribution of mid-point of ABV seems tight and ranges between 4 to 6%</a:t>
            </a:r>
          </a:p>
          <a:p>
            <a:pPr marL="285750" indent="-285750">
              <a:buFont typeface="Calibri"/>
              <a:buChar char="-"/>
            </a:pPr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Distribution of mid-point IBU has more variability. 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CB4E86-2D76-A839-83A6-C260F24F0C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45" y="1283234"/>
            <a:ext cx="8326204" cy="5447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76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lose-up of beer tasting flight">
            <a:extLst>
              <a:ext uri="{FF2B5EF4-FFF2-40B4-BE49-F238E27FC236}">
                <a16:creationId xmlns:a16="http://schemas.microsoft.com/office/drawing/2014/main" id="{0E18EDEC-7BA8-4788-872E-8D4C668D235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214264"/>
            <a:ext cx="12191980" cy="6856718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5B63A46F-74C8-57C7-13B3-C93F1A9010B4}"/>
              </a:ext>
            </a:extLst>
          </p:cNvPr>
          <p:cNvSpPr/>
          <p:nvPr/>
        </p:nvSpPr>
        <p:spPr>
          <a:xfrm>
            <a:off x="3495507" y="2938460"/>
            <a:ext cx="3720404" cy="1408326"/>
          </a:xfrm>
          <a:custGeom>
            <a:avLst/>
            <a:gdLst>
              <a:gd name="connsiteX0" fmla="*/ 0 w 3720404"/>
              <a:gd name="connsiteY0" fmla="*/ 0 h 1408326"/>
              <a:gd name="connsiteX1" fmla="*/ 3720404 w 3720404"/>
              <a:gd name="connsiteY1" fmla="*/ 0 h 1408326"/>
              <a:gd name="connsiteX2" fmla="*/ 3720404 w 3720404"/>
              <a:gd name="connsiteY2" fmla="*/ 1408326 h 1408326"/>
              <a:gd name="connsiteX3" fmla="*/ 0 w 3720404"/>
              <a:gd name="connsiteY3" fmla="*/ 1408326 h 1408326"/>
              <a:gd name="connsiteX4" fmla="*/ 0 w 3720404"/>
              <a:gd name="connsiteY4" fmla="*/ 0 h 1408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0404" h="1408326">
                <a:moveTo>
                  <a:pt x="0" y="0"/>
                </a:moveTo>
                <a:lnTo>
                  <a:pt x="3720404" y="0"/>
                </a:lnTo>
                <a:lnTo>
                  <a:pt x="3720404" y="1408326"/>
                </a:lnTo>
                <a:lnTo>
                  <a:pt x="0" y="140832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7368" tIns="158496" rIns="277368" bIns="158496" numCol="1" spcCol="1270" anchor="ctr" anchorCtr="0">
            <a:noAutofit/>
          </a:bodyPr>
          <a:lstStyle/>
          <a:p>
            <a:pPr marL="0" lvl="0" indent="0" algn="ctr" defTabSz="17335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900" kern="1200"/>
              <a:t> Maximum ABV Beer</a:t>
            </a: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A129265E-D066-28D0-D690-36BAFD71F215}"/>
              </a:ext>
            </a:extLst>
          </p:cNvPr>
          <p:cNvSpPr/>
          <p:nvPr/>
        </p:nvSpPr>
        <p:spPr>
          <a:xfrm>
            <a:off x="3495507" y="4346787"/>
            <a:ext cx="3720404" cy="1712880"/>
          </a:xfrm>
          <a:custGeom>
            <a:avLst/>
            <a:gdLst>
              <a:gd name="connsiteX0" fmla="*/ 0 w 3720404"/>
              <a:gd name="connsiteY0" fmla="*/ 0 h 1712880"/>
              <a:gd name="connsiteX1" fmla="*/ 3720404 w 3720404"/>
              <a:gd name="connsiteY1" fmla="*/ 0 h 1712880"/>
              <a:gd name="connsiteX2" fmla="*/ 3720404 w 3720404"/>
              <a:gd name="connsiteY2" fmla="*/ 1712880 h 1712880"/>
              <a:gd name="connsiteX3" fmla="*/ 0 w 3720404"/>
              <a:gd name="connsiteY3" fmla="*/ 1712880 h 1712880"/>
              <a:gd name="connsiteX4" fmla="*/ 0 w 3720404"/>
              <a:gd name="connsiteY4" fmla="*/ 0 h 171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0404" h="1712880">
                <a:moveTo>
                  <a:pt x="0" y="0"/>
                </a:moveTo>
                <a:lnTo>
                  <a:pt x="3720404" y="0"/>
                </a:lnTo>
                <a:lnTo>
                  <a:pt x="3720404" y="1712880"/>
                </a:lnTo>
                <a:lnTo>
                  <a:pt x="0" y="171288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8026" tIns="208026" rIns="277368" bIns="312039" numCol="1" spcCol="1270" anchor="t" anchorCtr="0">
            <a:noAutofit/>
          </a:bodyPr>
          <a:lstStyle/>
          <a:p>
            <a:pPr marL="285750" lvl="1" indent="-285750" algn="l" defTabSz="173355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3900" kern="1200"/>
              <a:t> Colorado</a:t>
            </a:r>
          </a:p>
          <a:p>
            <a:pPr marL="285750" lvl="1" indent="-285750" algn="l" defTabSz="173355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3900" kern="1200"/>
              <a:t> ABV of 12.8%</a:t>
            </a: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1CAC551B-E925-7194-BE5D-D6F10CB081D0}"/>
              </a:ext>
            </a:extLst>
          </p:cNvPr>
          <p:cNvSpPr/>
          <p:nvPr/>
        </p:nvSpPr>
        <p:spPr>
          <a:xfrm>
            <a:off x="7736769" y="2938460"/>
            <a:ext cx="3720404" cy="1408326"/>
          </a:xfrm>
          <a:custGeom>
            <a:avLst/>
            <a:gdLst>
              <a:gd name="connsiteX0" fmla="*/ 0 w 3720404"/>
              <a:gd name="connsiteY0" fmla="*/ 0 h 1408326"/>
              <a:gd name="connsiteX1" fmla="*/ 3720404 w 3720404"/>
              <a:gd name="connsiteY1" fmla="*/ 0 h 1408326"/>
              <a:gd name="connsiteX2" fmla="*/ 3720404 w 3720404"/>
              <a:gd name="connsiteY2" fmla="*/ 1408326 h 1408326"/>
              <a:gd name="connsiteX3" fmla="*/ 0 w 3720404"/>
              <a:gd name="connsiteY3" fmla="*/ 1408326 h 1408326"/>
              <a:gd name="connsiteX4" fmla="*/ 0 w 3720404"/>
              <a:gd name="connsiteY4" fmla="*/ 0 h 14083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0404" h="1408326">
                <a:moveTo>
                  <a:pt x="0" y="0"/>
                </a:moveTo>
                <a:lnTo>
                  <a:pt x="3720404" y="0"/>
                </a:lnTo>
                <a:lnTo>
                  <a:pt x="3720404" y="1408326"/>
                </a:lnTo>
                <a:lnTo>
                  <a:pt x="0" y="1408326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4">
              <a:hueOff val="0"/>
              <a:satOff val="0"/>
              <a:lumOff val="0"/>
              <a:alphaOff val="0"/>
            </a:schemeClr>
          </a:lnRef>
          <a:fillRef idx="1">
            <a:schemeClr val="accent4">
              <a:hueOff val="0"/>
              <a:satOff val="0"/>
              <a:lumOff val="0"/>
              <a:alphaOff val="0"/>
            </a:schemeClr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7368" tIns="158496" rIns="277368" bIns="158496" numCol="1" spcCol="1270" anchor="ctr" anchorCtr="0">
            <a:noAutofit/>
          </a:bodyPr>
          <a:lstStyle/>
          <a:p>
            <a:pPr marL="0" lvl="0" indent="0" algn="ctr" defTabSz="1733550" rtl="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3900" kern="1200"/>
              <a:t> Most bitter Beer</a:t>
            </a: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89736DB-D2ED-7586-2C62-520ABB9647A6}"/>
              </a:ext>
            </a:extLst>
          </p:cNvPr>
          <p:cNvSpPr/>
          <p:nvPr/>
        </p:nvSpPr>
        <p:spPr>
          <a:xfrm>
            <a:off x="7736769" y="4346787"/>
            <a:ext cx="3720404" cy="1712880"/>
          </a:xfrm>
          <a:custGeom>
            <a:avLst/>
            <a:gdLst>
              <a:gd name="connsiteX0" fmla="*/ 0 w 3720404"/>
              <a:gd name="connsiteY0" fmla="*/ 0 h 1712880"/>
              <a:gd name="connsiteX1" fmla="*/ 3720404 w 3720404"/>
              <a:gd name="connsiteY1" fmla="*/ 0 h 1712880"/>
              <a:gd name="connsiteX2" fmla="*/ 3720404 w 3720404"/>
              <a:gd name="connsiteY2" fmla="*/ 1712880 h 1712880"/>
              <a:gd name="connsiteX3" fmla="*/ 0 w 3720404"/>
              <a:gd name="connsiteY3" fmla="*/ 1712880 h 1712880"/>
              <a:gd name="connsiteX4" fmla="*/ 0 w 3720404"/>
              <a:gd name="connsiteY4" fmla="*/ 0 h 171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20404" h="1712880">
                <a:moveTo>
                  <a:pt x="0" y="0"/>
                </a:moveTo>
                <a:lnTo>
                  <a:pt x="3720404" y="0"/>
                </a:lnTo>
                <a:lnTo>
                  <a:pt x="3720404" y="1712880"/>
                </a:lnTo>
                <a:lnTo>
                  <a:pt x="0" y="1712880"/>
                </a:lnTo>
                <a:lnTo>
                  <a:pt x="0" y="0"/>
                </a:lnTo>
                <a:close/>
              </a:path>
            </a:pathLst>
          </a:custGeom>
        </p:spPr>
        <p:style>
          <a:lnRef idx="2"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4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08026" tIns="208026" rIns="277368" bIns="312039" numCol="1" spcCol="1270" anchor="t" anchorCtr="0">
            <a:noAutofit/>
          </a:bodyPr>
          <a:lstStyle/>
          <a:p>
            <a:pPr marL="285750" lvl="1" indent="-285750" algn="l" defTabSz="173355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3900" kern="1200"/>
              <a:t> Oregon</a:t>
            </a:r>
          </a:p>
          <a:p>
            <a:pPr marL="285750" lvl="1" indent="-285750" algn="l" defTabSz="1733550" rtl="0">
              <a:lnSpc>
                <a:spcPct val="90000"/>
              </a:lnSpc>
              <a:spcBef>
                <a:spcPct val="0"/>
              </a:spcBef>
              <a:spcAft>
                <a:spcPct val="15000"/>
              </a:spcAft>
              <a:buChar char="•"/>
            </a:pPr>
            <a:r>
              <a:rPr lang="en-US" sz="3900" kern="1200"/>
              <a:t> IBU of 138</a:t>
            </a:r>
          </a:p>
        </p:txBody>
      </p:sp>
    </p:spTree>
    <p:extLst>
      <p:ext uri="{BB962C8B-B14F-4D97-AF65-F5344CB8AC3E}">
        <p14:creationId xmlns:p14="http://schemas.microsoft.com/office/powerpoint/2010/main" val="2348315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Close-up of beer tasting flight">
            <a:extLst>
              <a:ext uri="{FF2B5EF4-FFF2-40B4-BE49-F238E27FC236}">
                <a16:creationId xmlns:a16="http://schemas.microsoft.com/office/drawing/2014/main" id="{B79B9AD6-0012-93F7-9DBC-C3F5724C1A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404" b="63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A5DA7FD6-7CB2-B05C-B76D-5B3E3AE3645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5909733" y="-1281"/>
            <a:ext cx="6282267" cy="685799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A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D04B7989-78E5-4277-EB52-3D78A44A5474}"/>
              </a:ext>
            </a:extLst>
          </p:cNvPr>
          <p:cNvSpPr txBox="1">
            <a:spLocks/>
          </p:cNvSpPr>
          <p:nvPr/>
        </p:nvSpPr>
        <p:spPr>
          <a:xfrm>
            <a:off x="6096000" y="96411"/>
            <a:ext cx="6094476" cy="1208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2800" b="1"/>
              <a:t>Distribution of the ABV</a:t>
            </a:r>
            <a:endParaRPr lang="en-PA" sz="2800" b="1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B64861-BD03-CA13-82E7-C1E5D76E4913}"/>
              </a:ext>
            </a:extLst>
          </p:cNvPr>
          <p:cNvSpPr txBox="1"/>
          <p:nvPr/>
        </p:nvSpPr>
        <p:spPr>
          <a:xfrm>
            <a:off x="6189600" y="2643737"/>
            <a:ext cx="5839177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n-US" sz="2000">
                <a:ea typeface="+mn-lt"/>
                <a:cs typeface="+mn-lt"/>
              </a:rPr>
              <a:t>Half of the beers exhibit an alcohol content of 5.7% or below, with the overall range from 1% to 12.8%.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D3F137-F7AE-CDE4-F9BC-CEAED1DE8D61}"/>
              </a:ext>
            </a:extLst>
          </p:cNvPr>
          <p:cNvSpPr txBox="1"/>
          <p:nvPr/>
        </p:nvSpPr>
        <p:spPr>
          <a:xfrm>
            <a:off x="6224072" y="1181423"/>
            <a:ext cx="5839177" cy="1015663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171450" indent="-171450">
              <a:buFont typeface="Arial,Sans-Serif"/>
              <a:buChar char="•"/>
            </a:pPr>
            <a:r>
              <a:rPr lang="en-US" sz="2000">
                <a:latin typeface="Calibri" panose="020F0502020204030204"/>
                <a:ea typeface="+mn-lt"/>
                <a:cs typeface="Calibri" panose="020F0502020204030204"/>
              </a:rPr>
              <a:t>The distribution</a:t>
            </a:r>
            <a:r>
              <a:rPr lang="en-US" sz="2000">
                <a:ea typeface="+mn-lt"/>
                <a:cs typeface="+mn-lt"/>
              </a:rPr>
              <a:t> of ABV values appears to be right-skewed, indicating that most beers have lower alcohol content.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0160B16-3967-17DB-0536-03D02359D34B}"/>
              </a:ext>
            </a:extLst>
          </p:cNvPr>
          <p:cNvSpPr txBox="1"/>
          <p:nvPr/>
        </p:nvSpPr>
        <p:spPr>
          <a:xfrm>
            <a:off x="6187786" y="3812138"/>
            <a:ext cx="5834642" cy="707886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171450" indent="-171450">
              <a:buFont typeface="Arial"/>
              <a:buChar char="•"/>
            </a:pPr>
            <a:r>
              <a:rPr lang="en-US" sz="2000">
                <a:ea typeface="Calibri"/>
                <a:cs typeface="Calibri"/>
              </a:rPr>
              <a:t>Some outliers with much higher values (&gt;10%) than the median may represent specialty beers.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D67092-FBE3-E4C8-B1E2-F39AE0FE0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23" y="76344"/>
            <a:ext cx="5410864" cy="354031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8F9A797-A224-5616-6862-FB064D15C2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223" y="3691717"/>
            <a:ext cx="4787793" cy="313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809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21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Study:  Beers &amp; Breweries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Appendix</vt:lpstr>
      <vt:lpstr>Link to video - </vt:lpstr>
      <vt:lpstr>ChatGPT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Study:  Beers &amp; Breweries</dc:title>
  <dc:creator>Jimena Navarro</dc:creator>
  <cp:revision>1</cp:revision>
  <dcterms:created xsi:type="dcterms:W3CDTF">2024-02-27T02:33:46Z</dcterms:created>
  <dcterms:modified xsi:type="dcterms:W3CDTF">2024-03-10T00:33:53Z</dcterms:modified>
</cp:coreProperties>
</file>

<file path=docProps/thumbnail.jpeg>
</file>